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473" r:id="rId3"/>
    <p:sldId id="339" r:id="rId4"/>
    <p:sldId id="348" r:id="rId5"/>
    <p:sldId id="350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47" r:id="rId14"/>
    <p:sldId id="465" r:id="rId15"/>
    <p:sldId id="552" r:id="rId16"/>
    <p:sldId id="551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D2E7A"/>
    <a:srgbClr val="00798D"/>
    <a:srgbClr val="005D6C"/>
    <a:srgbClr val="99FF33"/>
    <a:srgbClr val="921C00"/>
    <a:srgbClr val="FF9933"/>
    <a:srgbClr val="FF9B37"/>
    <a:srgbClr val="FFCC66"/>
    <a:srgbClr val="E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173D0-6CD8-4D3D-BE7B-73CAB56B125E}" v="6" dt="2022-10-16T07:54:26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106" d="100"/>
          <a:sy n="106" d="100"/>
        </p:scale>
        <p:origin x="17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6" y="2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05200" cy="61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i="1" dirty="0">
                <a:solidFill>
                  <a:srgbClr val="0D2E7A"/>
                </a:solidFill>
                <a:latin typeface="Antiqua" pitchFamily="2" charset="0"/>
              </a:defRPr>
            </a:lvl1pPr>
          </a:lstStyle>
          <a:p>
            <a:pPr>
              <a:defRPr/>
            </a:pPr>
            <a:r>
              <a:rPr lang="en-US" altLang="en-US" dirty="0"/>
              <a:t>Barrins &amp; Associates Consulting</a:t>
            </a:r>
          </a:p>
          <a:p>
            <a:pPr>
              <a:defRPr/>
            </a:pPr>
            <a:r>
              <a:rPr lang="en-US" altLang="en-US" b="0" dirty="0"/>
              <a:t>Accreditation Consultants for Behavioral Healthcare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400" y="8599170"/>
            <a:ext cx="32766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ntiqua" pitchFamily="2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5D5FE6-E530-42D3-A5C0-491049C6A1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538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10000" cy="54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1" dirty="0">
                <a:solidFill>
                  <a:srgbClr val="0D2E7A"/>
                </a:solidFill>
                <a:latin typeface="Antiqua" pitchFamily="2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2766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 i="1" dirty="0">
                <a:solidFill>
                  <a:srgbClr val="0D2E7A"/>
                </a:solidFill>
                <a:latin typeface="Antiqua" pitchFamily="2" charset="0"/>
              </a:defRPr>
            </a:lvl1pPr>
          </a:lstStyle>
          <a:p>
            <a:pPr>
              <a:defRPr/>
            </a:pPr>
            <a:r>
              <a:rPr lang="en-US" altLang="en-US" dirty="0"/>
              <a:t>Barrins &amp; Associates Consulting</a:t>
            </a:r>
          </a:p>
          <a:p>
            <a:pPr>
              <a:defRPr/>
            </a:pPr>
            <a:r>
              <a:rPr lang="en-US" altLang="en-US" b="0" dirty="0"/>
              <a:t>Accreditation Consultants for Behavioral Healthcare</a:t>
            </a:r>
            <a:endParaRPr lang="en-US" altLang="en-US" b="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2BDE9B-FAFD-4386-914C-BC88B61209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62760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D2E7A"/>
                </a:solidFill>
                <a:latin typeface="Antiqua" pitchFamily="2" charset="0"/>
              </a:rPr>
              <a:t>Barrins &amp; Associates Consulting</a:t>
            </a:r>
          </a:p>
          <a:p>
            <a:r>
              <a:rPr lang="en-US" altLang="en-US" b="0" dirty="0">
                <a:solidFill>
                  <a:srgbClr val="0D2E7A"/>
                </a:solidFill>
                <a:latin typeface="Antiqua" pitchFamily="2" charset="0"/>
              </a:rPr>
              <a:t>Accreditation Consultants for Behavioral Healthcare</a:t>
            </a:r>
            <a:endParaRPr lang="en-US" altLang="en-US" b="0" i="0" dirty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88B72B-FC8F-4007-B084-07C5A51BAFB9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868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2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18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433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4087-AF54-4997-AEC2-4784FB7A33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4650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0955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341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53A4-5622-48F8-8120-D8CCB484E3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5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">
  <p:cSld name="Body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89731" y="1786129"/>
            <a:ext cx="8567757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3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286296" y="908433"/>
            <a:ext cx="8571193" cy="78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3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797585" y="6365061"/>
            <a:ext cx="20574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8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4528" y="908433"/>
            <a:ext cx="8442960" cy="78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3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4528" y="1786129"/>
            <a:ext cx="8424672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34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35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05C01-7033-4D5B-BC7F-4FFDA78E2E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06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55F8-1F98-477C-859D-C128EC40E0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5175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CD1C6-5A26-4927-8799-1C06CC3C55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557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93A7-B5D3-42C3-8714-32A630DCB1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794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332E8-3742-4524-BE80-5EBBF3657C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3282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7F7DD-630D-471C-BE15-CD5D86DA7B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302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7E1E-902E-4620-957F-812EB2D2B8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59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FEFD-2514-4039-8EE8-730612BB9F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1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pic>
        <p:nvPicPr>
          <p:cNvPr id="1028" name="Picture 10" descr="Steffi - Header Line only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9315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33333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EAFACB-4063-4D8B-87C4-C6178A9D29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D2E7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2E7A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2E7A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2E7A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D2E7A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D2E7A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D2E7A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D2E7A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D2E7A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§"/>
        <a:defRPr sz="3200" b="1" kern="1200">
          <a:solidFill>
            <a:srgbClr val="0D2E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336699"/>
        </a:buClr>
        <a:buFont typeface="Arial" panose="020B0604020202020204" pitchFamily="34" charset="0"/>
        <a:buChar char="-"/>
        <a:defRPr sz="2800" kern="1200">
          <a:solidFill>
            <a:srgbClr val="0D2E7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ct val="10000"/>
        </a:spcBef>
        <a:spcAft>
          <a:spcPct val="10000"/>
        </a:spcAft>
        <a:buClr>
          <a:srgbClr val="336699"/>
        </a:buClr>
        <a:buFont typeface="Symbol" panose="05050102010706020507" pitchFamily="18" charset="2"/>
        <a:buChar char="×"/>
        <a:defRPr sz="2400" kern="1200">
          <a:solidFill>
            <a:srgbClr val="0D2E7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barrins-assoc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752600"/>
            <a:ext cx="6781800" cy="2819400"/>
          </a:xfrm>
          <a:gradFill rotWithShape="1">
            <a:gsLst>
              <a:gs pos="0">
                <a:srgbClr val="E6E6E6"/>
              </a:gs>
              <a:gs pos="50000">
                <a:srgbClr val="B9D9CE"/>
              </a:gs>
              <a:gs pos="100000">
                <a:srgbClr val="E6E6E6"/>
              </a:gs>
            </a:gsLst>
            <a:lin ang="5400000" scaled="1"/>
          </a:gradFill>
          <a:ln w="762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2023 Joint Commission Requirements</a:t>
            </a:r>
            <a:br>
              <a:rPr lang="en-US" altLang="en-US" sz="3600" dirty="0"/>
            </a:br>
            <a:r>
              <a:rPr lang="en-US" altLang="en-US" sz="5400" dirty="0">
                <a:solidFill>
                  <a:srgbClr val="0099CC"/>
                </a:solidFill>
                <a:latin typeface="Agency FB" panose="020B0503020202020204" pitchFamily="34" charset="0"/>
              </a:rPr>
              <a:t>Health Care Equity</a:t>
            </a:r>
            <a:endParaRPr lang="en-US" altLang="en-US" sz="6000" dirty="0">
              <a:solidFill>
                <a:srgbClr val="00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Meiryo UI" panose="020B0604030504040204" pitchFamily="34" charset="-128"/>
              <a:cs typeface="Kalinga" panose="020B0502040204020203" pitchFamily="34" charset="0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677" y="152400"/>
            <a:ext cx="261952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334000"/>
            <a:ext cx="7620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D2E7A"/>
                </a:solidFill>
              </a:rPr>
              <a:t>National Association for Behavioral Healthcare </a:t>
            </a:r>
          </a:p>
          <a:p>
            <a:r>
              <a:rPr lang="en-US" sz="1600" b="1" dirty="0">
                <a:solidFill>
                  <a:srgbClr val="0D2E7A"/>
                </a:solidFill>
              </a:rPr>
              <a:t>BH Services within General Healthcare Systems Committee</a:t>
            </a:r>
          </a:p>
          <a:p>
            <a:r>
              <a:rPr lang="en-US" sz="1600" b="1" dirty="0">
                <a:solidFill>
                  <a:srgbClr val="0D2E7A"/>
                </a:solidFill>
              </a:rPr>
              <a:t>2022 Fall Leadership Forum</a:t>
            </a:r>
          </a:p>
          <a:p>
            <a:r>
              <a:rPr lang="en-US" sz="1600" b="1" dirty="0">
                <a:solidFill>
                  <a:srgbClr val="0D2E7A"/>
                </a:solidFill>
              </a:rPr>
              <a:t>October 21, 2022</a:t>
            </a:r>
          </a:p>
          <a:p>
            <a:endParaRPr lang="en-US" sz="2000" b="1" dirty="0">
              <a:solidFill>
                <a:srgbClr val="00798D"/>
              </a:solidFill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2000" b="1" dirty="0">
              <a:solidFill>
                <a:srgbClr val="00798D"/>
              </a:solidFill>
            </a:endParaRPr>
          </a:p>
          <a:p>
            <a:endParaRPr lang="en-US" sz="2000" b="1" dirty="0">
              <a:solidFill>
                <a:srgbClr val="00798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6BD1FE-4709-402E-B482-AC1DDCB36B1D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Care Equity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296634" y="1600200"/>
            <a:ext cx="5646966" cy="3505200"/>
          </a:xfrm>
        </p:spPr>
        <p:txBody>
          <a:bodyPr/>
          <a:lstStyle/>
          <a:p>
            <a:r>
              <a:rPr lang="en-US" altLang="en-US" dirty="0"/>
              <a:t>EP 5: Make Improvements </a:t>
            </a:r>
          </a:p>
          <a:p>
            <a:pPr lvl="1"/>
            <a:r>
              <a:rPr lang="en-US" altLang="en-US" dirty="0"/>
              <a:t>Implement your Action Plan </a:t>
            </a:r>
          </a:p>
          <a:p>
            <a:pPr lvl="1"/>
            <a:r>
              <a:rPr lang="en-US" altLang="en-US" dirty="0"/>
              <a:t>Monitor your progress using data</a:t>
            </a:r>
          </a:p>
          <a:p>
            <a:pPr lvl="1"/>
            <a:r>
              <a:rPr lang="en-US" altLang="en-US" dirty="0"/>
              <a:t>Evaluate whether improvement is occurring </a:t>
            </a:r>
          </a:p>
          <a:p>
            <a:pPr lvl="1"/>
            <a:r>
              <a:rPr lang="en-US" altLang="en-US" dirty="0"/>
              <a:t>Take action if you’re not meeting your goals 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857250" lvl="2" indent="0">
              <a:buNone/>
              <a:defRPr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</a:pPr>
            <a:endParaRPr lang="en-US" altLang="en-US" sz="2400" i="1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02" y="5980175"/>
            <a:ext cx="1950724" cy="6888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66" y="2743200"/>
            <a:ext cx="304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6BD1FE-4709-402E-B482-AC1DDCB36B1D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Care Equity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76200" y="2057400"/>
            <a:ext cx="5105400" cy="2286000"/>
          </a:xfrm>
        </p:spPr>
        <p:txBody>
          <a:bodyPr/>
          <a:lstStyle/>
          <a:p>
            <a:pPr lvl="1"/>
            <a:r>
              <a:rPr lang="en-US" altLang="en-US" dirty="0"/>
              <a:t>Leadership, Board, Medical Staff, managers, staff</a:t>
            </a:r>
          </a:p>
          <a:p>
            <a:pPr lvl="1"/>
            <a:r>
              <a:rPr lang="en-US" altLang="en-US" dirty="0"/>
              <a:t>Minimum annually</a:t>
            </a:r>
          </a:p>
          <a:p>
            <a:pPr lvl="1"/>
            <a:r>
              <a:rPr lang="en-US" altLang="en-US" dirty="0"/>
              <a:t>Use committee meetings, intranet, Town Hall meetings, newsletters, etc. </a:t>
            </a:r>
          </a:p>
          <a:p>
            <a:pPr lvl="1"/>
            <a:endParaRPr lang="en-US" altLang="en-US" dirty="0"/>
          </a:p>
          <a:p>
            <a:pPr marL="857250" lvl="2" indent="0">
              <a:buNone/>
              <a:defRPr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</a:pPr>
            <a:endParaRPr lang="en-US" altLang="en-US" sz="2400" i="1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02" y="5980175"/>
            <a:ext cx="1950724" cy="6888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521869"/>
            <a:ext cx="8077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rgbClr val="0D2E7A"/>
                </a:solidFill>
                <a:latin typeface="Antiqua"/>
                <a:cs typeface="Arial"/>
              </a:rPr>
              <a:t>EP 6: Report progress to stakeholders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94" y="2286000"/>
            <a:ext cx="5472506" cy="23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9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6BD1FE-4709-402E-B482-AC1DDCB36B1D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Care Equity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463040"/>
            <a:ext cx="6850926" cy="3962400"/>
          </a:xfrm>
        </p:spPr>
        <p:txBody>
          <a:bodyPr/>
          <a:lstStyle/>
          <a:p>
            <a:r>
              <a:rPr lang="en-US" altLang="en-US" dirty="0"/>
              <a:t>Key Takeaways</a:t>
            </a:r>
          </a:p>
          <a:p>
            <a:pPr lvl="1"/>
            <a:r>
              <a:rPr lang="en-US" altLang="en-US" sz="2600" dirty="0"/>
              <a:t>This should be a </a:t>
            </a:r>
            <a:r>
              <a:rPr lang="en-US" altLang="en-US" sz="2600" u="sng" dirty="0"/>
              <a:t>data-driven, QI project</a:t>
            </a:r>
          </a:p>
          <a:p>
            <a:pPr lvl="1"/>
            <a:r>
              <a:rPr lang="en-US" altLang="en-US" sz="2600" dirty="0"/>
              <a:t>Include your Data Gurus</a:t>
            </a:r>
          </a:p>
          <a:p>
            <a:pPr lvl="1"/>
            <a:r>
              <a:rPr lang="en-US" altLang="en-US" sz="2600" dirty="0"/>
              <a:t>Organize it using your PI model: e.g. PDCA</a:t>
            </a:r>
          </a:p>
          <a:p>
            <a:pPr lvl="1"/>
            <a:r>
              <a:rPr lang="en-US" altLang="en-US" sz="2600" dirty="0"/>
              <a:t>Get started now – will be a major focus area in 2023</a:t>
            </a:r>
          </a:p>
          <a:p>
            <a:pPr lvl="1"/>
            <a:r>
              <a:rPr lang="en-US" altLang="en-US" sz="2600" dirty="0"/>
              <a:t>First step: Review TJC guiding documents (next slide)</a:t>
            </a:r>
          </a:p>
          <a:p>
            <a:pPr lvl="1"/>
            <a:r>
              <a:rPr lang="en-US" altLang="en-US" sz="2600" dirty="0"/>
              <a:t>Don’t be overly ambitious - better to zero in on and improve one disparity vs. tackling multiple issues </a:t>
            </a:r>
          </a:p>
          <a:p>
            <a:pPr lvl="1"/>
            <a:endParaRPr lang="en-US" altLang="en-US" dirty="0"/>
          </a:p>
          <a:p>
            <a:pPr marL="857250" lvl="2" indent="0">
              <a:buNone/>
              <a:defRPr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</a:pPr>
            <a:endParaRPr lang="en-US" altLang="en-US" sz="2400" i="1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79544"/>
            <a:ext cx="1669326" cy="589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2095286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8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6BD1FE-4709-402E-B482-AC1DDCB36B1D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Care Equity 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08228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TJC Resources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Prepublication Requirements Related to Reducing Health Care Disparities: Hospital Accreditation Program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Prepublication Requirements Related to Reducing Health Care Disparities: Behavioral Health Care and Human Services Accreditation Program</a:t>
            </a:r>
          </a:p>
          <a:p>
            <a:pPr marL="400050"/>
            <a:r>
              <a:rPr lang="en-US" sz="24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R3 Report Issue 36: New Requirements to Reduce Health Care Disparities  </a:t>
            </a:r>
          </a:p>
          <a:p>
            <a:pPr marL="400050"/>
            <a:r>
              <a:rPr lang="en-US" sz="2400" b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Sentinel Event Alert Issue 64: </a:t>
            </a:r>
            <a:r>
              <a:rPr lang="en-US" sz="24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Addressing Health Care Disparities by Improving Quality and Safety 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857250" lvl="2" indent="0">
              <a:buNone/>
              <a:defRPr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</a:pPr>
            <a:endParaRPr lang="en-US" altLang="en-US" sz="2400" i="1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02" y="5980175"/>
            <a:ext cx="1950724" cy="6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B859C0F-F792-4C52-AC08-2C2BDBB0A81F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99CC"/>
                </a:solidFill>
              </a:rPr>
              <a:t> </a:t>
            </a:r>
            <a:r>
              <a:rPr lang="en-US" altLang="en-US" dirty="0"/>
              <a:t>Barrins &amp; Associates Resources</a:t>
            </a:r>
            <a:endParaRPr lang="en-US" altLang="en-US" dirty="0">
              <a:solidFill>
                <a:srgbClr val="0099CC"/>
              </a:solidFill>
            </a:endParaRPr>
          </a:p>
        </p:txBody>
      </p:sp>
      <p:sp>
        <p:nvSpPr>
          <p:cNvPr id="9220" name="Content Placeholder 2"/>
          <p:cNvSpPr>
            <a:spLocks noGrp="1"/>
          </p:cNvSpPr>
          <p:nvPr>
            <p:ph idx="4294967295"/>
          </p:nvPr>
        </p:nvSpPr>
        <p:spPr>
          <a:xfrm>
            <a:off x="579124" y="1529184"/>
            <a:ext cx="8305800" cy="281421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Monthly electronic newsletter </a:t>
            </a:r>
          </a:p>
          <a:p>
            <a:pPr>
              <a:spcBef>
                <a:spcPts val="1800"/>
              </a:spcBef>
            </a:pPr>
            <a:r>
              <a:rPr lang="en-US" dirty="0"/>
              <a:t>TJC &amp; CMS Blog - 2 posts monthly</a:t>
            </a:r>
          </a:p>
          <a:p>
            <a:pPr>
              <a:spcBef>
                <a:spcPts val="1800"/>
              </a:spcBef>
            </a:pPr>
            <a:r>
              <a:rPr lang="en-US" dirty="0">
                <a:hlinkClick r:id="rId2"/>
              </a:rPr>
              <a:t>www.barrins-assoc.com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Updates, resources, best practices </a:t>
            </a:r>
          </a:p>
          <a:p>
            <a:pPr lvl="2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2">
              <a:spcBef>
                <a:spcPts val="1800"/>
              </a:spcBef>
            </a:pPr>
            <a:endParaRPr lang="en-US" dirty="0"/>
          </a:p>
          <a:p>
            <a:pPr marL="457200" lvl="1" indent="0">
              <a:spcBef>
                <a:spcPts val="1800"/>
              </a:spcBef>
              <a:buNone/>
            </a:pPr>
            <a:endParaRPr lang="en-US" dirty="0"/>
          </a:p>
          <a:p>
            <a:pPr lvl="2">
              <a:spcBef>
                <a:spcPts val="1800"/>
              </a:spcBef>
            </a:pPr>
            <a:endParaRPr lang="en-US" dirty="0"/>
          </a:p>
          <a:p>
            <a:pPr marL="457200" lvl="1" indent="0">
              <a:spcBef>
                <a:spcPts val="1800"/>
              </a:spcBef>
              <a:buNone/>
            </a:pPr>
            <a:endParaRPr lang="en-US" dirty="0"/>
          </a:p>
          <a:p>
            <a:pPr marL="457200" lvl="1" indent="0">
              <a:spcBef>
                <a:spcPts val="1800"/>
              </a:spcBef>
              <a:buNone/>
            </a:pPr>
            <a:endParaRPr lang="en-US" sz="2200" dirty="0"/>
          </a:p>
          <a:p>
            <a:pPr marL="0" indent="0">
              <a:spcBef>
                <a:spcPts val="1800"/>
              </a:spcBef>
              <a:buNone/>
            </a:pPr>
            <a:endParaRPr lang="en-US" sz="2400" b="0" dirty="0"/>
          </a:p>
          <a:p>
            <a:endParaRPr lang="en-US" sz="2800" b="0" dirty="0"/>
          </a:p>
          <a:p>
            <a:endParaRPr lang="en-US" altLang="en-US" sz="2800" b="0" i="1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1025" name="Picture 1" descr="mail?url=http%3A%2F%2Fimg.constantcontact.com%2Fletters%2Fimages%2F1101116784221%2F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il?url=http%3A%2F%2Fimg.constantcontact.com%2Fletters%2Fimages%2F1101116784221%2F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l?url=http%3A%2F%2Fimg.constantcontact.com%2Fletters%2Fimages%2F1101116784221%2F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ail?url=http%3A%2F%2Fimg.constantcontact.com%2Fletters%2Fimages%2F1101116784221%2F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8" y="6050999"/>
            <a:ext cx="1660136" cy="586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0"/>
            <a:ext cx="4331247" cy="15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8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B859C0F-F792-4C52-AC08-2C2BDBB0A81F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99CC"/>
                </a:solidFill>
              </a:rPr>
              <a:t> </a:t>
            </a:r>
            <a:r>
              <a:rPr lang="en-US" altLang="en-US" dirty="0"/>
              <a:t>Patton Healthcare Consulting </a:t>
            </a:r>
            <a:endParaRPr lang="en-US" altLang="en-US" dirty="0">
              <a:solidFill>
                <a:srgbClr val="0099CC"/>
              </a:solidFill>
            </a:endParaRPr>
          </a:p>
        </p:txBody>
      </p:sp>
      <p:sp>
        <p:nvSpPr>
          <p:cNvPr id="9220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53428"/>
            <a:ext cx="8305800" cy="40767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TJC, CMS Compliance Consultation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Mock surveys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Continuous Accreditation Support program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Monthly electronic newsletter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Blog posts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https://pattonhc.com/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 lvl="2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1">
              <a:spcBef>
                <a:spcPts val="1800"/>
              </a:spcBef>
            </a:pPr>
            <a:endParaRPr lang="en-US" dirty="0"/>
          </a:p>
          <a:p>
            <a:pPr lvl="2">
              <a:spcBef>
                <a:spcPts val="1800"/>
              </a:spcBef>
            </a:pPr>
            <a:endParaRPr lang="en-US" dirty="0"/>
          </a:p>
          <a:p>
            <a:pPr marL="457200" lvl="1" indent="0">
              <a:spcBef>
                <a:spcPts val="1800"/>
              </a:spcBef>
              <a:buNone/>
            </a:pPr>
            <a:endParaRPr lang="en-US" dirty="0"/>
          </a:p>
          <a:p>
            <a:pPr lvl="2">
              <a:spcBef>
                <a:spcPts val="1800"/>
              </a:spcBef>
            </a:pPr>
            <a:endParaRPr lang="en-US" dirty="0"/>
          </a:p>
          <a:p>
            <a:pPr marL="457200" lvl="1" indent="0">
              <a:spcBef>
                <a:spcPts val="1800"/>
              </a:spcBef>
              <a:buNone/>
            </a:pPr>
            <a:endParaRPr lang="en-US" dirty="0"/>
          </a:p>
          <a:p>
            <a:pPr marL="457200" lvl="1" indent="0">
              <a:spcBef>
                <a:spcPts val="1800"/>
              </a:spcBef>
              <a:buNone/>
            </a:pPr>
            <a:endParaRPr lang="en-US" sz="2200" dirty="0"/>
          </a:p>
          <a:p>
            <a:pPr marL="0" indent="0">
              <a:spcBef>
                <a:spcPts val="1800"/>
              </a:spcBef>
              <a:buNone/>
            </a:pPr>
            <a:endParaRPr lang="en-US" sz="2400" b="0" dirty="0"/>
          </a:p>
          <a:p>
            <a:endParaRPr lang="en-US" sz="2800" b="0" dirty="0"/>
          </a:p>
          <a:p>
            <a:endParaRPr lang="en-US" altLang="en-US" sz="2800" b="0" i="1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1025" name="Picture 1" descr="mail?url=http%3A%2F%2Fimg.constantcontact.com%2Fletters%2Fimages%2F1101116784221%2F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il?url=http%3A%2F%2Fimg.constantcontact.com%2Fletters%2Fimages%2F1101116784221%2F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l?url=http%3A%2F%2Fimg.constantcontact.com%2Fletters%2Fimages%2F1101116784221%2F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ail?url=http%3A%2F%2Fimg.constantcontact.com%2Fletters%2Fimages%2F1101116784221%2F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8" y="6050999"/>
            <a:ext cx="1660136" cy="586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0" y="3733800"/>
            <a:ext cx="336176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>
            <a:spLocks noGrp="1"/>
          </p:cNvSpPr>
          <p:nvPr>
            <p:ph type="sldNum" idx="12"/>
          </p:nvPr>
        </p:nvSpPr>
        <p:spPr>
          <a:xfrm>
            <a:off x="6797585" y="5631046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fld id="{00000000-1234-1234-1234-123412341234}" type="slidenum">
              <a:rPr lang="en-US"/>
              <a:pPr>
                <a:spcAft>
                  <a:spcPts val="0"/>
                </a:spcAft>
              </a:pPr>
              <a:t>16</a:t>
            </a:fld>
            <a:endParaRPr dirty="0"/>
          </a:p>
        </p:txBody>
      </p:sp>
      <p:pic>
        <p:nvPicPr>
          <p:cNvPr id="3" name="Picture 2" descr="A picture containing curtain, furniture, red, indoor&#10;&#10;Description automatically generated">
            <a:extLst>
              <a:ext uri="{FF2B5EF4-FFF2-40B4-BE49-F238E27FC236}">
                <a16:creationId xmlns:a16="http://schemas.microsoft.com/office/drawing/2014/main" id="{DCB5CBF5-4F2E-4B4D-8800-FDBD64D37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" y="857250"/>
            <a:ext cx="9141291" cy="5143500"/>
          </a:xfrm>
          <a:prstGeom prst="rect">
            <a:avLst/>
          </a:prstGeom>
        </p:spPr>
      </p:pic>
      <p:sp>
        <p:nvSpPr>
          <p:cNvPr id="312" name="Google Shape;312;p41"/>
          <p:cNvSpPr txBox="1"/>
          <p:nvPr/>
        </p:nvSpPr>
        <p:spPr>
          <a:xfrm>
            <a:off x="1" y="857250"/>
            <a:ext cx="9143999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 &amp; A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8" y="6050999"/>
            <a:ext cx="1660136" cy="5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body" idx="2"/>
          </p:nvPr>
        </p:nvSpPr>
        <p:spPr>
          <a:xfrm>
            <a:off x="346915" y="2133599"/>
            <a:ext cx="3031636" cy="31925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Char char="•"/>
            </a:pPr>
            <a:r>
              <a:rPr lang="en-US" sz="2400" dirty="0"/>
              <a:t>Nationwide lens </a:t>
            </a:r>
            <a:br>
              <a:rPr lang="en-US" sz="2400" dirty="0"/>
            </a:br>
            <a:r>
              <a:rPr lang="en-US" sz="2400" dirty="0"/>
              <a:t>on BH industry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Char char="•"/>
            </a:pPr>
            <a:r>
              <a:rPr lang="en-US" sz="2400" dirty="0"/>
              <a:t>Experts on TJC &amp; CMS compliance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23 years in industry 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Worked with 375 + BH clients  </a:t>
            </a:r>
            <a:endParaRPr sz="2400" dirty="0"/>
          </a:p>
        </p:txBody>
      </p:sp>
      <p:sp>
        <p:nvSpPr>
          <p:cNvPr id="118" name="Google Shape;118;p17"/>
          <p:cNvSpPr txBox="1"/>
          <p:nvPr/>
        </p:nvSpPr>
        <p:spPr>
          <a:xfrm>
            <a:off x="3160354" y="2560259"/>
            <a:ext cx="1711430" cy="51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Anne Barrins</a:t>
            </a:r>
            <a:b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MS, CSW, CEO</a:t>
            </a:r>
            <a:endParaRPr dirty="0"/>
          </a:p>
        </p:txBody>
      </p:sp>
      <p:sp>
        <p:nvSpPr>
          <p:cNvPr id="119" name="Google Shape;119;p17"/>
          <p:cNvSpPr txBox="1"/>
          <p:nvPr/>
        </p:nvSpPr>
        <p:spPr>
          <a:xfrm>
            <a:off x="4826476" y="2560595"/>
            <a:ext cx="1164312" cy="56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Colleen Sawyer </a:t>
            </a:r>
            <a:r>
              <a:rPr lang="en-US" sz="1100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RN, MS</a:t>
            </a:r>
            <a:endParaRPr dirty="0"/>
          </a:p>
        </p:txBody>
      </p:sp>
      <p:sp>
        <p:nvSpPr>
          <p:cNvPr id="120" name="Google Shape;120;p17"/>
          <p:cNvSpPr txBox="1"/>
          <p:nvPr/>
        </p:nvSpPr>
        <p:spPr>
          <a:xfrm>
            <a:off x="6072988" y="2563217"/>
            <a:ext cx="1322872" cy="36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Claire Burchfield</a:t>
            </a:r>
            <a:b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LCSW, CPHQ</a:t>
            </a:r>
            <a:endParaRPr dirty="0"/>
          </a:p>
        </p:txBody>
      </p:sp>
      <p:sp>
        <p:nvSpPr>
          <p:cNvPr id="121" name="Google Shape;121;p17"/>
          <p:cNvSpPr txBox="1"/>
          <p:nvPr/>
        </p:nvSpPr>
        <p:spPr>
          <a:xfrm>
            <a:off x="7516756" y="2572889"/>
            <a:ext cx="1066210" cy="34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Mark Halal </a:t>
            </a:r>
            <a:r>
              <a:rPr lang="en-US" sz="1100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LCSW</a:t>
            </a:r>
            <a:endParaRPr dirty="0"/>
          </a:p>
        </p:txBody>
      </p:sp>
      <p:sp>
        <p:nvSpPr>
          <p:cNvPr id="122" name="Google Shape;122;p17"/>
          <p:cNvSpPr txBox="1"/>
          <p:nvPr/>
        </p:nvSpPr>
        <p:spPr>
          <a:xfrm>
            <a:off x="3483286" y="4094621"/>
            <a:ext cx="1205584" cy="51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Jared Shapiro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CHFM</a:t>
            </a:r>
            <a:endParaRPr dirty="0"/>
          </a:p>
        </p:txBody>
      </p:sp>
      <p:sp>
        <p:nvSpPr>
          <p:cNvPr id="123" name="Google Shape;123;p17"/>
          <p:cNvSpPr txBox="1"/>
          <p:nvPr/>
        </p:nvSpPr>
        <p:spPr>
          <a:xfrm>
            <a:off x="3511735" y="5659523"/>
            <a:ext cx="1626128" cy="4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Marianne Birmingham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MS, CHC, CTP</a:t>
            </a:r>
            <a:r>
              <a:rPr lang="en-US" sz="1100" dirty="0"/>
              <a:t> </a:t>
            </a:r>
            <a:endParaRPr sz="1100" dirty="0"/>
          </a:p>
        </p:txBody>
      </p:sp>
      <p:sp>
        <p:nvSpPr>
          <p:cNvPr id="124" name="Google Shape;124;p17"/>
          <p:cNvSpPr txBox="1"/>
          <p:nvPr/>
        </p:nvSpPr>
        <p:spPr>
          <a:xfrm>
            <a:off x="6021348" y="4127632"/>
            <a:ext cx="1297969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</a:rPr>
              <a:t>Laura Sellers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dirty="0">
                <a:solidFill>
                  <a:srgbClr val="143348"/>
                </a:solidFill>
                <a:latin typeface="Calibri"/>
                <a:ea typeface="Calibri"/>
                <a:cs typeface="Calibri"/>
              </a:rPr>
              <a:t>RHIA</a:t>
            </a:r>
            <a:endParaRPr sz="1100" dirty="0">
              <a:solidFill>
                <a:srgbClr val="14334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7349692" y="4109455"/>
            <a:ext cx="144739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Jacqueline Gacek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RN, MS</a:t>
            </a:r>
            <a:endParaRPr dirty="0"/>
          </a:p>
        </p:txBody>
      </p:sp>
      <p:pic>
        <p:nvPicPr>
          <p:cNvPr id="126" name="Google Shape;126;p17" descr="A person smil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91" t="-78" r="1590" b="19277"/>
          <a:stretch/>
        </p:blipFill>
        <p:spPr>
          <a:xfrm>
            <a:off x="3474330" y="1432958"/>
            <a:ext cx="1171678" cy="116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A person pos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2117" t="5222" r="6555" b="23979"/>
          <a:stretch/>
        </p:blipFill>
        <p:spPr>
          <a:xfrm>
            <a:off x="6180383" y="1432958"/>
            <a:ext cx="1171678" cy="116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A person wearing a suit and tie smiling at the camera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9577" t="5154" r="5556" b="21022"/>
          <a:stretch/>
        </p:blipFill>
        <p:spPr>
          <a:xfrm>
            <a:off x="7478061" y="2931304"/>
            <a:ext cx="1183758" cy="119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A person wearing a suit and ti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6149" t="4216" r="9225" b="22008"/>
          <a:stretch/>
        </p:blipFill>
        <p:spPr>
          <a:xfrm>
            <a:off x="7516756" y="1433813"/>
            <a:ext cx="1174267" cy="116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 descr="A person in a blue shi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6557" t="4946" r="8702" b="21285"/>
          <a:stretch/>
        </p:blipFill>
        <p:spPr>
          <a:xfrm>
            <a:off x="4832661" y="1432958"/>
            <a:ext cx="1171678" cy="116791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304800" y="489786"/>
            <a:ext cx="8153400" cy="589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4000" b="1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Barrins &amp; Associates Team</a:t>
            </a:r>
            <a:endParaRPr sz="4000" b="1" dirty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9A705BC-1CF4-4683-AA0D-23F21EF766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86" y="2954350"/>
            <a:ext cx="1170878" cy="1170878"/>
          </a:xfrm>
          <a:prstGeom prst="rect">
            <a:avLst/>
          </a:prstGeom>
        </p:spPr>
      </p:pic>
      <p:sp>
        <p:nvSpPr>
          <p:cNvPr id="22" name="Google Shape;125;p17">
            <a:extLst>
              <a:ext uri="{FF2B5EF4-FFF2-40B4-BE49-F238E27FC236}">
                <a16:creationId xmlns:a16="http://schemas.microsoft.com/office/drawing/2014/main" id="{B3A971D1-1DD5-4073-8C2A-2245B802C8F4}"/>
              </a:ext>
            </a:extLst>
          </p:cNvPr>
          <p:cNvSpPr txBox="1"/>
          <p:nvPr/>
        </p:nvSpPr>
        <p:spPr>
          <a:xfrm>
            <a:off x="5212126" y="5685797"/>
            <a:ext cx="1333826" cy="3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Jay Colamaria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dirty="0">
                <a:solidFill>
                  <a:srgbClr val="143348"/>
                </a:solidFill>
                <a:latin typeface="Calibri"/>
                <a:cs typeface="Calibri"/>
                <a:sym typeface="Calibri"/>
              </a:rPr>
              <a:t>RN, MS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91" y="6075474"/>
            <a:ext cx="1530237" cy="540364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10"/>
          <a:srcRect l="8777" t="8441" r="8775" b="41559"/>
          <a:stretch/>
        </p:blipFill>
        <p:spPr bwMode="auto">
          <a:xfrm>
            <a:off x="6032048" y="2974546"/>
            <a:ext cx="1345863" cy="1169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11"/>
          <a:srcRect l="13033" t="9340" r="10193" b="33390"/>
          <a:stretch/>
        </p:blipFill>
        <p:spPr bwMode="auto">
          <a:xfrm>
            <a:off x="3701274" y="4478707"/>
            <a:ext cx="1247050" cy="1191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12"/>
          <a:srcRect t="9825" r="10246" b="25207"/>
          <a:stretch/>
        </p:blipFill>
        <p:spPr>
          <a:xfrm>
            <a:off x="4688870" y="2963694"/>
            <a:ext cx="1245547" cy="1182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14" y="4088165"/>
            <a:ext cx="1307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</a:rPr>
              <a:t>Barbara Bugella</a:t>
            </a:r>
          </a:p>
          <a:p>
            <a:pPr algn="ctr"/>
            <a:r>
              <a:rPr lang="en-US" sz="1100" dirty="0">
                <a:solidFill>
                  <a:srgbClr val="143348"/>
                </a:solidFill>
                <a:latin typeface="Calibri"/>
                <a:ea typeface="Calibri"/>
                <a:cs typeface="Calibri"/>
              </a:rPr>
              <a:t>RN, MSN, MBA</a:t>
            </a:r>
          </a:p>
        </p:txBody>
      </p:sp>
      <p:pic>
        <p:nvPicPr>
          <p:cNvPr id="32" name="Picture 31"/>
          <p:cNvPicPr/>
          <p:nvPr/>
        </p:nvPicPr>
        <p:blipFill rotWithShape="1">
          <a:blip r:embed="rId13"/>
          <a:srcRect l="1321" t="4175" r="-1385" b="20231"/>
          <a:stretch/>
        </p:blipFill>
        <p:spPr>
          <a:xfrm>
            <a:off x="5257799" y="4490455"/>
            <a:ext cx="1219201" cy="1214503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 rotWithShape="1">
          <a:blip r:embed="rId14"/>
          <a:srcRect l="657" t="2720" r="-648" b="16992"/>
          <a:stretch/>
        </p:blipFill>
        <p:spPr>
          <a:xfrm>
            <a:off x="6758384" y="4491743"/>
            <a:ext cx="1229924" cy="1247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5952" y="5704958"/>
            <a:ext cx="169981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b="1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Domenic Baratta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348"/>
              </a:buClr>
              <a:buSzPts val="1100"/>
            </a:pPr>
            <a:r>
              <a:rPr lang="en-US" sz="1100" dirty="0">
                <a:solidFill>
                  <a:srgbClr val="143348"/>
                </a:solidFill>
                <a:latin typeface="Calibri"/>
                <a:ea typeface="Calibri"/>
                <a:cs typeface="Calibri"/>
                <a:sym typeface="Calibri"/>
              </a:rPr>
              <a:t>MPH, CSP, HEM, CHSP</a:t>
            </a:r>
            <a:endParaRPr lang="en-US" sz="1100" dirty="0">
              <a:solidFill>
                <a:srgbClr val="143348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67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6BD1FE-4709-402E-B482-AC1DDCB36B1D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Care Equity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304800" y="1324355"/>
            <a:ext cx="6784340" cy="4495800"/>
          </a:xfrm>
        </p:spPr>
        <p:txBody>
          <a:bodyPr/>
          <a:lstStyle/>
          <a:p>
            <a:r>
              <a:rPr lang="en-US" altLang="en-US" dirty="0"/>
              <a:t>Goal: Reduce health care disparities </a:t>
            </a:r>
          </a:p>
          <a:p>
            <a:r>
              <a:rPr lang="en-US" altLang="en-US" dirty="0"/>
              <a:t>Research shows disparities persist in:</a:t>
            </a:r>
          </a:p>
          <a:p>
            <a:pPr lvl="1"/>
            <a:r>
              <a:rPr lang="en-US" altLang="en-US" dirty="0"/>
              <a:t>Access to care</a:t>
            </a:r>
          </a:p>
          <a:p>
            <a:pPr lvl="1"/>
            <a:r>
              <a:rPr lang="en-US" altLang="en-US" dirty="0"/>
              <a:t>Quality of care </a:t>
            </a:r>
          </a:p>
          <a:p>
            <a:r>
              <a:rPr lang="en-US" altLang="en-US" dirty="0"/>
              <a:t>TJC identifies health care equity as a </a:t>
            </a:r>
            <a:r>
              <a:rPr lang="en-US" altLang="en-US" u="sng" dirty="0"/>
              <a:t>Quality</a:t>
            </a:r>
            <a:r>
              <a:rPr lang="en-US" altLang="en-US" dirty="0"/>
              <a:t> and </a:t>
            </a:r>
            <a:r>
              <a:rPr lang="en-US" altLang="en-US" u="sng" dirty="0"/>
              <a:t>Safety</a:t>
            </a:r>
            <a:r>
              <a:rPr lang="en-US" altLang="en-US" dirty="0"/>
              <a:t> priority </a:t>
            </a:r>
          </a:p>
          <a:p>
            <a:r>
              <a:rPr lang="en-US" altLang="en-US" dirty="0"/>
              <a:t>New requirements effective 1/1/23</a:t>
            </a:r>
          </a:p>
          <a:p>
            <a:pPr marL="857250" lvl="2" indent="0">
              <a:buNone/>
              <a:defRPr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</a:pPr>
            <a:endParaRPr lang="en-US" altLang="en-US" sz="2400" i="1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02" y="5980175"/>
            <a:ext cx="1950724" cy="688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61485"/>
            <a:ext cx="2198770" cy="12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6BD1FE-4709-402E-B482-AC1DDCB36B1D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Care Equity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2252980" y="1484375"/>
            <a:ext cx="6708140" cy="4495800"/>
          </a:xfrm>
        </p:spPr>
        <p:txBody>
          <a:bodyPr/>
          <a:lstStyle/>
          <a:p>
            <a:r>
              <a:rPr lang="en-US" altLang="en-US" sz="3000" dirty="0"/>
              <a:t>New Leadership standard: LD.04.03.08</a:t>
            </a:r>
          </a:p>
          <a:p>
            <a:r>
              <a:rPr lang="en-US" altLang="en-US" sz="3000" i="1" dirty="0"/>
              <a:t>“Reducing health care disparities for the hospital’s patients is a quality and safety priority.”  </a:t>
            </a:r>
          </a:p>
          <a:p>
            <a:r>
              <a:rPr lang="en-US" altLang="en-US" sz="3000" dirty="0"/>
              <a:t>Requires commitment of C-suite and Board</a:t>
            </a:r>
          </a:p>
          <a:p>
            <a:r>
              <a:rPr lang="en-US" altLang="en-US" sz="3000" dirty="0"/>
              <a:t>Should be integrated with hospital’s QAPI program </a:t>
            </a:r>
          </a:p>
          <a:p>
            <a:pPr marL="857250" lvl="2" indent="0">
              <a:buNone/>
              <a:defRPr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</a:pPr>
            <a:endParaRPr lang="en-US" altLang="en-US" sz="2400" i="1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02" y="5980175"/>
            <a:ext cx="1950724" cy="688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" y="20574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4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6BD1FE-4709-402E-B482-AC1DDCB36B1D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Care Equity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530860" y="1465325"/>
            <a:ext cx="8082280" cy="4152900"/>
          </a:xfrm>
        </p:spPr>
        <p:txBody>
          <a:bodyPr/>
          <a:lstStyle/>
          <a:p>
            <a:r>
              <a:rPr lang="en-US" altLang="en-US" dirty="0"/>
              <a:t>EP 1: Appoint a designated leader </a:t>
            </a:r>
          </a:p>
          <a:p>
            <a:pPr lvl="1"/>
            <a:r>
              <a:rPr lang="en-US" altLang="en-US" dirty="0"/>
              <a:t>High level leader responsible for hospitalwide program to reduce health care disparities</a:t>
            </a:r>
          </a:p>
          <a:p>
            <a:pPr lvl="1"/>
            <a:r>
              <a:rPr lang="en-US" altLang="en-US" dirty="0"/>
              <a:t>Organized structure for this initiative </a:t>
            </a:r>
          </a:p>
          <a:p>
            <a:pPr lvl="1"/>
            <a:r>
              <a:rPr lang="en-US" altLang="en-US" dirty="0"/>
              <a:t>Establish clear lines of accountability</a:t>
            </a:r>
          </a:p>
          <a:p>
            <a:pPr lvl="1"/>
            <a:r>
              <a:rPr lang="en-US" altLang="en-US" dirty="0"/>
              <a:t>Provide resources to leader and project team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857250" lvl="2" indent="0">
              <a:buNone/>
              <a:defRPr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</a:pPr>
            <a:endParaRPr lang="en-US" altLang="en-US" sz="2400" i="1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02" y="5980175"/>
            <a:ext cx="1950724" cy="6888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251960"/>
            <a:ext cx="265477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4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6BD1FE-4709-402E-B482-AC1DDCB36B1D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Care Equity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530860" y="1637537"/>
            <a:ext cx="8082280" cy="4152900"/>
          </a:xfrm>
        </p:spPr>
        <p:txBody>
          <a:bodyPr/>
          <a:lstStyle/>
          <a:p>
            <a:r>
              <a:rPr lang="en-US" altLang="en-US" dirty="0"/>
              <a:t>EP 2: Assess health related social needs (HRSNs)</a:t>
            </a:r>
          </a:p>
          <a:p>
            <a:pPr lvl="1"/>
            <a:r>
              <a:rPr lang="en-US" altLang="en-US" dirty="0"/>
              <a:t>For individual patients: assess HRSNs</a:t>
            </a:r>
          </a:p>
          <a:p>
            <a:pPr lvl="2"/>
            <a:r>
              <a:rPr lang="en-US" altLang="en-US" dirty="0"/>
              <a:t>Access to transportation</a:t>
            </a:r>
          </a:p>
          <a:p>
            <a:pPr lvl="2"/>
            <a:r>
              <a:rPr lang="en-US" altLang="en-US" dirty="0"/>
              <a:t>Difficulty paying for prescriptions or medical bills</a:t>
            </a:r>
          </a:p>
          <a:p>
            <a:pPr lvl="2"/>
            <a:r>
              <a:rPr lang="en-US" altLang="en-US" dirty="0"/>
              <a:t>Education and literacy</a:t>
            </a:r>
          </a:p>
          <a:p>
            <a:pPr lvl="2"/>
            <a:r>
              <a:rPr lang="en-US" altLang="en-US" dirty="0"/>
              <a:t>Food insecurity</a:t>
            </a:r>
          </a:p>
          <a:p>
            <a:pPr lvl="2"/>
            <a:r>
              <a:rPr lang="en-US" altLang="en-US" dirty="0"/>
              <a:t>Housing insecurity </a:t>
            </a:r>
          </a:p>
          <a:p>
            <a:pPr lvl="1"/>
            <a:r>
              <a:rPr lang="en-US" altLang="en-US" dirty="0"/>
              <a:t>Provide info re community resources and support services to help address those needs 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857250" lvl="2" indent="0">
              <a:buNone/>
              <a:defRPr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</a:pPr>
            <a:endParaRPr lang="en-US" altLang="en-US" sz="2400" i="1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02" y="5980175"/>
            <a:ext cx="1950724" cy="6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4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6BD1FE-4709-402E-B482-AC1DDCB36B1D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Care Equity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530860" y="1981200"/>
            <a:ext cx="8082280" cy="4152900"/>
          </a:xfrm>
        </p:spPr>
        <p:txBody>
          <a:bodyPr/>
          <a:lstStyle/>
          <a:p>
            <a:r>
              <a:rPr lang="en-US" altLang="en-US" dirty="0"/>
              <a:t>Assessing HRSNs</a:t>
            </a:r>
          </a:p>
          <a:p>
            <a:r>
              <a:rPr lang="en-US" altLang="en-US" dirty="0"/>
              <a:t>Hospital has </a:t>
            </a:r>
            <a:r>
              <a:rPr lang="en-US" altLang="en-US" u="sng" dirty="0"/>
              <a:t>flexibility</a:t>
            </a:r>
            <a:r>
              <a:rPr lang="en-US" altLang="en-US" dirty="0"/>
              <a:t> to determine:</a:t>
            </a:r>
          </a:p>
          <a:p>
            <a:pPr lvl="1"/>
            <a:r>
              <a:rPr lang="en-US" altLang="en-US" dirty="0"/>
              <a:t>Which patients to assess for HRSNs </a:t>
            </a:r>
          </a:p>
          <a:p>
            <a:pPr lvl="2"/>
            <a:r>
              <a:rPr lang="en-US" altLang="en-US" dirty="0"/>
              <a:t>Either a representative sample </a:t>
            </a:r>
            <a:r>
              <a:rPr lang="en-US" altLang="en-US" b="1" dirty="0"/>
              <a:t>OR</a:t>
            </a:r>
          </a:p>
          <a:p>
            <a:pPr lvl="2"/>
            <a:r>
              <a:rPr lang="en-US" altLang="en-US" dirty="0"/>
              <a:t>All patients</a:t>
            </a:r>
          </a:p>
          <a:p>
            <a:pPr lvl="1"/>
            <a:r>
              <a:rPr lang="en-US" altLang="en-US" dirty="0"/>
              <a:t>Which HRSNs to assess</a:t>
            </a:r>
          </a:p>
          <a:p>
            <a:pPr lvl="1"/>
            <a:r>
              <a:rPr lang="en-US" altLang="en-US" dirty="0"/>
              <a:t>Which resources to provide to address HRSNs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marL="857250" lvl="2" indent="0">
              <a:buNone/>
              <a:defRPr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</a:pPr>
            <a:endParaRPr lang="en-US" altLang="en-US" sz="2400" i="1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02" y="5980175"/>
            <a:ext cx="1950724" cy="6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20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6BD1FE-4709-402E-B482-AC1DDCB36B1D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Care Equity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311874" y="1408175"/>
            <a:ext cx="8520252" cy="4267200"/>
          </a:xfrm>
        </p:spPr>
        <p:txBody>
          <a:bodyPr/>
          <a:lstStyle/>
          <a:p>
            <a:r>
              <a:rPr lang="en-US" altLang="en-US" sz="3000" dirty="0"/>
              <a:t>EP 3: Stratify your quality data to identify health care disparities in your patient population </a:t>
            </a:r>
          </a:p>
          <a:p>
            <a:pPr lvl="1"/>
            <a:r>
              <a:rPr lang="en-US" altLang="en-US" dirty="0"/>
              <a:t>Stratify using socio-demographic characteristics</a:t>
            </a:r>
          </a:p>
          <a:p>
            <a:pPr lvl="2"/>
            <a:r>
              <a:rPr lang="en-US" altLang="en-US" dirty="0"/>
              <a:t>Age, gender, referred language, race, ethnicity </a:t>
            </a:r>
          </a:p>
          <a:p>
            <a:pPr lvl="1"/>
            <a:r>
              <a:rPr lang="en-US" altLang="en-US" dirty="0"/>
              <a:t>Goal: Understand which patient care processes, outcomes vary by socio-demographic characteristics</a:t>
            </a:r>
          </a:p>
          <a:p>
            <a:pPr lvl="1"/>
            <a:r>
              <a:rPr lang="en-US" altLang="en-US" dirty="0"/>
              <a:t> Flexibility - you choose:</a:t>
            </a:r>
          </a:p>
          <a:p>
            <a:pPr lvl="2"/>
            <a:r>
              <a:rPr lang="en-US" altLang="en-US" dirty="0"/>
              <a:t>Which measures to stratify</a:t>
            </a:r>
          </a:p>
          <a:p>
            <a:pPr lvl="2"/>
            <a:r>
              <a:rPr lang="en-US" altLang="en-US" dirty="0"/>
              <a:t>Which socio-demographic characteristics to use for stratification of data </a:t>
            </a:r>
          </a:p>
          <a:p>
            <a:pPr marL="457200" lvl="1" indent="0">
              <a:buNone/>
            </a:pPr>
            <a:endParaRPr lang="en-US" altLang="en-US" dirty="0"/>
          </a:p>
          <a:p>
            <a:pPr marL="857250" lvl="2" indent="0">
              <a:buNone/>
              <a:defRPr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</a:pPr>
            <a:endParaRPr lang="en-US" altLang="en-US" sz="2400" i="1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14" y="6019800"/>
            <a:ext cx="183851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8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4572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3200" b="1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Arial" panose="020B0604020202020204" pitchFamily="34" charset="0"/>
              <a:buChar char="-"/>
              <a:defRPr sz="28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  <a:buClr>
                <a:srgbClr val="336699"/>
              </a:buClr>
              <a:buFont typeface="Symbol" panose="05050102010706020507" pitchFamily="18" charset="2"/>
              <a:buChar char="×"/>
              <a:defRPr sz="2400">
                <a:solidFill>
                  <a:srgbClr val="0D2E7A"/>
                </a:solidFill>
                <a:latin typeface="Antiqua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F6BD1FE-4709-402E-B482-AC1DDCB36B1D}" type="slidenum">
              <a:rPr lang="en-US" altLang="en-US" sz="1000" b="0">
                <a:solidFill>
                  <a:srgbClr val="333333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 b="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Care Equity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152400" y="1408174"/>
            <a:ext cx="5486400" cy="5373625"/>
          </a:xfrm>
        </p:spPr>
        <p:txBody>
          <a:bodyPr/>
          <a:lstStyle/>
          <a:p>
            <a:r>
              <a:rPr lang="en-US" altLang="en-US" dirty="0"/>
              <a:t>EP 4: Action Plan </a:t>
            </a:r>
          </a:p>
          <a:p>
            <a:pPr lvl="1"/>
            <a:r>
              <a:rPr lang="en-US" altLang="en-US" dirty="0"/>
              <a:t>Choose 1 health care disparity to improve</a:t>
            </a:r>
          </a:p>
          <a:p>
            <a:pPr lvl="1"/>
            <a:r>
              <a:rPr lang="en-US" altLang="en-US" dirty="0"/>
              <a:t>Requires written Action Plan – should include:</a:t>
            </a:r>
          </a:p>
          <a:p>
            <a:pPr lvl="2"/>
            <a:r>
              <a:rPr lang="en-US" altLang="en-US" dirty="0"/>
              <a:t>Identify health care disparity you’ll work on</a:t>
            </a:r>
          </a:p>
          <a:p>
            <a:pPr lvl="2"/>
            <a:r>
              <a:rPr lang="en-US" altLang="en-US" dirty="0"/>
              <a:t>Describe specific patient population to focus on</a:t>
            </a:r>
          </a:p>
          <a:p>
            <a:pPr lvl="2"/>
            <a:r>
              <a:rPr lang="en-US" altLang="en-US" dirty="0"/>
              <a:t>State your improvement goal</a:t>
            </a:r>
          </a:p>
          <a:p>
            <a:pPr lvl="2"/>
            <a:r>
              <a:rPr lang="en-US" altLang="en-US" dirty="0"/>
              <a:t>List strategies, resources you’ll use to achieve goal </a:t>
            </a:r>
          </a:p>
          <a:p>
            <a:pPr lvl="2"/>
            <a:r>
              <a:rPr lang="en-US" altLang="en-US" dirty="0"/>
              <a:t>Describe process you’ll use to monitor progress</a:t>
            </a:r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marL="857250" lvl="2" indent="0">
              <a:buNone/>
              <a:defRPr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endParaRPr lang="en-US" sz="2400" dirty="0"/>
          </a:p>
          <a:p>
            <a:pPr marL="457200" lvl="1" indent="0">
              <a:buNone/>
            </a:pPr>
            <a:endParaRPr lang="en-US" altLang="en-US" sz="2400" i="1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02" y="5980175"/>
            <a:ext cx="1950724" cy="688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84" y="2133600"/>
            <a:ext cx="264973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1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Arial"/>
      </a:majorFont>
      <a:minorFont>
        <a:latin typeface="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4728</TotalTime>
  <Words>715</Words>
  <Application>Microsoft Office PowerPoint</Application>
  <PresentationFormat>On-screen Show (4:3)</PresentationFormat>
  <Paragraphs>240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Agency FB</vt:lpstr>
      <vt:lpstr>Antiqua</vt:lpstr>
      <vt:lpstr>Arial</vt:lpstr>
      <vt:lpstr>Calibri</vt:lpstr>
      <vt:lpstr>Symbol</vt:lpstr>
      <vt:lpstr>Tahoma</vt:lpstr>
      <vt:lpstr>Wingdings</vt:lpstr>
      <vt:lpstr>Default Design</vt:lpstr>
      <vt:lpstr>2023 Joint Commission Requirements Health Care Equity</vt:lpstr>
      <vt:lpstr>PowerPoint Presentation</vt:lpstr>
      <vt:lpstr>Health Care Equity</vt:lpstr>
      <vt:lpstr>Health Care Equity</vt:lpstr>
      <vt:lpstr>Health Care Equity</vt:lpstr>
      <vt:lpstr>Health Care Equity</vt:lpstr>
      <vt:lpstr>Health Care Equity</vt:lpstr>
      <vt:lpstr>Health Care Equity</vt:lpstr>
      <vt:lpstr>Health Care Equity</vt:lpstr>
      <vt:lpstr>Health Care Equity</vt:lpstr>
      <vt:lpstr>Health Care Equity</vt:lpstr>
      <vt:lpstr>Health Care Equity</vt:lpstr>
      <vt:lpstr>Health Care Equity </vt:lpstr>
      <vt:lpstr> Barrins &amp; Associates Resources</vt:lpstr>
      <vt:lpstr> Patton Healthcare Consulting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Emily Wilkins</cp:lastModifiedBy>
  <cp:revision>269</cp:revision>
  <cp:lastPrinted>2018-02-27T17:45:01Z</cp:lastPrinted>
  <dcterms:created xsi:type="dcterms:W3CDTF">2012-07-31T19:49:21Z</dcterms:created>
  <dcterms:modified xsi:type="dcterms:W3CDTF">2022-10-19T16:23:19Z</dcterms:modified>
</cp:coreProperties>
</file>