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90" r:id="rId4"/>
  </p:sldMasterIdLst>
  <p:notesMasterIdLst>
    <p:notesMasterId r:id="rId48"/>
  </p:notesMasterIdLst>
  <p:sldIdLst>
    <p:sldId id="298" r:id="rId5"/>
    <p:sldId id="323" r:id="rId6"/>
    <p:sldId id="300" r:id="rId7"/>
    <p:sldId id="340" r:id="rId8"/>
    <p:sldId id="341" r:id="rId9"/>
    <p:sldId id="342" r:id="rId10"/>
    <p:sldId id="343" r:id="rId11"/>
    <p:sldId id="344" r:id="rId12"/>
    <p:sldId id="336" r:id="rId13"/>
    <p:sldId id="304" r:id="rId14"/>
    <p:sldId id="345" r:id="rId15"/>
    <p:sldId id="347" r:id="rId16"/>
    <p:sldId id="312" r:id="rId17"/>
    <p:sldId id="313" r:id="rId18"/>
    <p:sldId id="314" r:id="rId19"/>
    <p:sldId id="315" r:id="rId20"/>
    <p:sldId id="334" r:id="rId21"/>
    <p:sldId id="327" r:id="rId22"/>
    <p:sldId id="328" r:id="rId23"/>
    <p:sldId id="330" r:id="rId24"/>
    <p:sldId id="346" r:id="rId25"/>
    <p:sldId id="308" r:id="rId26"/>
    <p:sldId id="331" r:id="rId27"/>
    <p:sldId id="321" r:id="rId28"/>
    <p:sldId id="322" r:id="rId29"/>
    <p:sldId id="348" r:id="rId30"/>
    <p:sldId id="338" r:id="rId31"/>
    <p:sldId id="324" r:id="rId32"/>
    <p:sldId id="329" r:id="rId33"/>
    <p:sldId id="350" r:id="rId34"/>
    <p:sldId id="351" r:id="rId35"/>
    <p:sldId id="508" r:id="rId36"/>
    <p:sldId id="2067" r:id="rId37"/>
    <p:sldId id="510" r:id="rId38"/>
    <p:sldId id="349" r:id="rId39"/>
    <p:sldId id="320" r:id="rId40"/>
    <p:sldId id="339" r:id="rId41"/>
    <p:sldId id="309" r:id="rId42"/>
    <p:sldId id="326" r:id="rId43"/>
    <p:sldId id="310" r:id="rId44"/>
    <p:sldId id="352" r:id="rId45"/>
    <p:sldId id="353" r:id="rId46"/>
    <p:sldId id="311" r:id="rId47"/>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C95"/>
    <a:srgbClr val="006C74"/>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60" d="100"/>
          <a:sy n="160" d="100"/>
        </p:scale>
        <p:origin x="1800" y="138"/>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Navigation Service Offered</c:v>
                </c:pt>
              </c:strCache>
            </c:strRef>
          </c:tx>
          <c:spPr>
            <a:solidFill>
              <a:schemeClr val="bg2"/>
            </a:solidFill>
            <a:ln>
              <a:noFill/>
            </a:ln>
            <a:effectLst/>
          </c:spPr>
          <c:invertIfNegative val="0"/>
          <c:dPt>
            <c:idx val="0"/>
            <c:invertIfNegative val="0"/>
            <c:bubble3D val="0"/>
            <c:spPr>
              <a:solidFill>
                <a:schemeClr val="bg2"/>
              </a:solidFill>
              <a:ln>
                <a:noFill/>
              </a:ln>
              <a:effectLst/>
            </c:spPr>
            <c:extLst>
              <c:ext xmlns:c16="http://schemas.microsoft.com/office/drawing/2014/chart" uri="{C3380CC4-5D6E-409C-BE32-E72D297353CC}">
                <c16:uniqueId val="{00000003-5DC2-4E95-9771-3D149C0EBB21}"/>
              </c:ext>
            </c:extLst>
          </c:dPt>
          <c:dLbls>
            <c:spPr>
              <a:noFill/>
              <a:ln>
                <a:noFill/>
              </a:ln>
              <a:effectLst/>
            </c:spPr>
            <c:txPr>
              <a:bodyPr rot="0" spcFirstLastPara="1" vertOverflow="ellipsis" vert="horz" wrap="square" anchor="ctr" anchorCtr="1"/>
              <a:lstStyle/>
              <a:p>
                <a:pPr>
                  <a:defRPr sz="1197"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Admission</c:v>
                </c:pt>
                <c:pt idx="1">
                  <c:v>Self-harm return visit</c:v>
                </c:pt>
              </c:strCache>
            </c:strRef>
          </c:cat>
          <c:val>
            <c:numRef>
              <c:f>Sheet1!$B$2:$B$3</c:f>
              <c:numCache>
                <c:formatCode>General</c:formatCode>
                <c:ptCount val="2"/>
                <c:pt idx="0">
                  <c:v>55.1</c:v>
                </c:pt>
                <c:pt idx="1">
                  <c:v>35</c:v>
                </c:pt>
              </c:numCache>
            </c:numRef>
          </c:val>
          <c:extLst>
            <c:ext xmlns:c16="http://schemas.microsoft.com/office/drawing/2014/chart" uri="{C3380CC4-5D6E-409C-BE32-E72D297353CC}">
              <c16:uniqueId val="{00000000-5DC2-4E95-9771-3D149C0EBB21}"/>
            </c:ext>
          </c:extLst>
        </c:ser>
        <c:ser>
          <c:idx val="1"/>
          <c:order val="1"/>
          <c:tx>
            <c:strRef>
              <c:f>Sheet1!$C$1</c:f>
              <c:strCache>
                <c:ptCount val="1"/>
                <c:pt idx="0">
                  <c:v>Usual Care</c:v>
                </c:pt>
              </c:strCache>
            </c:strRef>
          </c:tx>
          <c:spPr>
            <a:solidFill>
              <a:srgbClr val="008C95"/>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Admission</c:v>
                </c:pt>
                <c:pt idx="1">
                  <c:v>Self-harm return visit</c:v>
                </c:pt>
              </c:strCache>
            </c:strRef>
          </c:cat>
          <c:val>
            <c:numRef>
              <c:f>Sheet1!$C$2:$C$3</c:f>
              <c:numCache>
                <c:formatCode>General</c:formatCode>
                <c:ptCount val="2"/>
                <c:pt idx="0">
                  <c:v>63.1</c:v>
                </c:pt>
                <c:pt idx="1">
                  <c:v>42.7</c:v>
                </c:pt>
              </c:numCache>
            </c:numRef>
          </c:val>
          <c:extLst>
            <c:ext xmlns:c16="http://schemas.microsoft.com/office/drawing/2014/chart" uri="{C3380CC4-5D6E-409C-BE32-E72D297353CC}">
              <c16:uniqueId val="{00000001-5DC2-4E95-9771-3D149C0EBB21}"/>
            </c:ext>
          </c:extLst>
        </c:ser>
        <c:dLbls>
          <c:showLegendKey val="0"/>
          <c:showVal val="0"/>
          <c:showCatName val="0"/>
          <c:showSerName val="0"/>
          <c:showPercent val="0"/>
          <c:showBubbleSize val="0"/>
        </c:dLbls>
        <c:gapWidth val="219"/>
        <c:overlap val="-27"/>
        <c:axId val="456829592"/>
        <c:axId val="456827624"/>
      </c:barChart>
      <c:catAx>
        <c:axId val="456829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456827624"/>
        <c:crosses val="autoZero"/>
        <c:auto val="1"/>
        <c:lblAlgn val="ctr"/>
        <c:lblOffset val="100"/>
        <c:noMultiLvlLbl val="0"/>
      </c:catAx>
      <c:valAx>
        <c:axId val="4568276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4568295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25.sv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11" Type="http://schemas.openxmlformats.org/officeDocument/2006/relationships/image" Target="../media/image24.png"/><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s>
</file>

<file path=ppt/diagrams/_rels/drawing1.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25.sv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11" Type="http://schemas.openxmlformats.org/officeDocument/2006/relationships/image" Target="../media/image24.png"/><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D5C7E7-3F7C-463F-AD1B-6DEB0678D852}" type="doc">
      <dgm:prSet loTypeId="urn:microsoft.com/office/officeart/2018/2/layout/IconCircleList" loCatId="icon" qsTypeId="urn:microsoft.com/office/officeart/2005/8/quickstyle/simple1" qsCatId="simple" csTypeId="urn:microsoft.com/office/officeart/2005/8/colors/accent2_2" csCatId="accent2" phldr="1"/>
      <dgm:spPr/>
      <dgm:t>
        <a:bodyPr/>
        <a:lstStyle/>
        <a:p>
          <a:endParaRPr lang="en-US"/>
        </a:p>
      </dgm:t>
    </dgm:pt>
    <dgm:pt modelId="{886AF1B9-928C-40EA-94AC-95533F11D056}">
      <dgm:prSet/>
      <dgm:spPr/>
      <dgm:t>
        <a:bodyPr/>
        <a:lstStyle/>
        <a:p>
          <a:r>
            <a:rPr lang="en-US"/>
            <a:t>ACT team referral</a:t>
          </a:r>
        </a:p>
      </dgm:t>
    </dgm:pt>
    <dgm:pt modelId="{8EEF8193-10D8-4821-8F0E-5587A30E099F}" type="parTrans" cxnId="{BA88528A-F8B4-45AB-911F-C62E4F2381A0}">
      <dgm:prSet/>
      <dgm:spPr/>
      <dgm:t>
        <a:bodyPr/>
        <a:lstStyle/>
        <a:p>
          <a:endParaRPr lang="en-US"/>
        </a:p>
      </dgm:t>
    </dgm:pt>
    <dgm:pt modelId="{FD2E34ED-23CC-4CF3-B695-C81F4D921EC0}" type="sibTrans" cxnId="{BA88528A-F8B4-45AB-911F-C62E4F2381A0}">
      <dgm:prSet/>
      <dgm:spPr/>
      <dgm:t>
        <a:bodyPr/>
        <a:lstStyle/>
        <a:p>
          <a:endParaRPr lang="en-US"/>
        </a:p>
      </dgm:t>
    </dgm:pt>
    <dgm:pt modelId="{3E98B812-BCCD-4F10-85DB-20057776821F}">
      <dgm:prSet/>
      <dgm:spPr/>
      <dgm:t>
        <a:bodyPr/>
        <a:lstStyle/>
        <a:p>
          <a:r>
            <a:rPr lang="en-US"/>
            <a:t>Extend Length of Stay for hospitalization</a:t>
          </a:r>
        </a:p>
      </dgm:t>
    </dgm:pt>
    <dgm:pt modelId="{8EAB017B-3732-4B53-93F3-E66CF5DB38E4}" type="parTrans" cxnId="{7AED6CEB-610F-453D-A73C-749D39381206}">
      <dgm:prSet/>
      <dgm:spPr/>
      <dgm:t>
        <a:bodyPr/>
        <a:lstStyle/>
        <a:p>
          <a:endParaRPr lang="en-US"/>
        </a:p>
      </dgm:t>
    </dgm:pt>
    <dgm:pt modelId="{917C5790-D739-4905-8F5A-ECCE615BC92F}" type="sibTrans" cxnId="{7AED6CEB-610F-453D-A73C-749D39381206}">
      <dgm:prSet/>
      <dgm:spPr/>
      <dgm:t>
        <a:bodyPr/>
        <a:lstStyle/>
        <a:p>
          <a:endParaRPr lang="en-US"/>
        </a:p>
      </dgm:t>
    </dgm:pt>
    <dgm:pt modelId="{152515DC-769B-4DC6-946E-EBC168A0847E}">
      <dgm:prSet/>
      <dgm:spPr/>
      <dgm:t>
        <a:bodyPr/>
        <a:lstStyle/>
        <a:p>
          <a:r>
            <a:rPr lang="en-US"/>
            <a:t>Court Ordered Outpatient treatment</a:t>
          </a:r>
        </a:p>
      </dgm:t>
    </dgm:pt>
    <dgm:pt modelId="{88B37B04-53CE-4216-ADFE-1640714AD3B1}" type="parTrans" cxnId="{FBF2AF0F-E568-4184-A2DF-428FBEC434F2}">
      <dgm:prSet/>
      <dgm:spPr/>
      <dgm:t>
        <a:bodyPr/>
        <a:lstStyle/>
        <a:p>
          <a:endParaRPr lang="en-US"/>
        </a:p>
      </dgm:t>
    </dgm:pt>
    <dgm:pt modelId="{F63BD620-93AF-47CE-B722-E6B2AF7BBC18}" type="sibTrans" cxnId="{FBF2AF0F-E568-4184-A2DF-428FBEC434F2}">
      <dgm:prSet/>
      <dgm:spPr/>
      <dgm:t>
        <a:bodyPr/>
        <a:lstStyle/>
        <a:p>
          <a:endParaRPr lang="en-US"/>
        </a:p>
      </dgm:t>
    </dgm:pt>
    <dgm:pt modelId="{20E3BFDE-A056-41C5-B722-CFFDBD187B7A}">
      <dgm:prSet/>
      <dgm:spPr/>
      <dgm:t>
        <a:bodyPr/>
        <a:lstStyle/>
        <a:p>
          <a:r>
            <a:rPr lang="en-US"/>
            <a:t>Scheduling outpatient follow up</a:t>
          </a:r>
        </a:p>
      </dgm:t>
    </dgm:pt>
    <dgm:pt modelId="{DCA968C7-8B90-4AB0-8690-C10781B5DD8B}" type="parTrans" cxnId="{623AC4D7-15DD-434A-9314-F6722B04FAFD}">
      <dgm:prSet/>
      <dgm:spPr/>
      <dgm:t>
        <a:bodyPr/>
        <a:lstStyle/>
        <a:p>
          <a:endParaRPr lang="en-US"/>
        </a:p>
      </dgm:t>
    </dgm:pt>
    <dgm:pt modelId="{A348B433-81A0-4F9E-BD55-D602ECAE36AE}" type="sibTrans" cxnId="{623AC4D7-15DD-434A-9314-F6722B04FAFD}">
      <dgm:prSet/>
      <dgm:spPr/>
      <dgm:t>
        <a:bodyPr/>
        <a:lstStyle/>
        <a:p>
          <a:endParaRPr lang="en-US"/>
        </a:p>
      </dgm:t>
    </dgm:pt>
    <dgm:pt modelId="{65ECA3E1-9DE8-4EAF-93CD-51FFFF8C8976}">
      <dgm:prSet/>
      <dgm:spPr/>
      <dgm:t>
        <a:bodyPr/>
        <a:lstStyle/>
        <a:p>
          <a:r>
            <a:rPr lang="en-US"/>
            <a:t>Outpatient groups and medication management</a:t>
          </a:r>
        </a:p>
      </dgm:t>
    </dgm:pt>
    <dgm:pt modelId="{B60DD154-7991-4BD8-9BCA-B25119DF7A1A}" type="parTrans" cxnId="{5B6DCD59-3B76-434D-A827-D1098DE07516}">
      <dgm:prSet/>
      <dgm:spPr/>
      <dgm:t>
        <a:bodyPr/>
        <a:lstStyle/>
        <a:p>
          <a:endParaRPr lang="en-US"/>
        </a:p>
      </dgm:t>
    </dgm:pt>
    <dgm:pt modelId="{1E8A73A3-AF86-4D8B-92BE-E02A86F811ED}" type="sibTrans" cxnId="{5B6DCD59-3B76-434D-A827-D1098DE07516}">
      <dgm:prSet/>
      <dgm:spPr/>
      <dgm:t>
        <a:bodyPr/>
        <a:lstStyle/>
        <a:p>
          <a:endParaRPr lang="en-US"/>
        </a:p>
      </dgm:t>
    </dgm:pt>
    <dgm:pt modelId="{0774CA5D-40AA-4C05-A55D-ED92E78268C1}">
      <dgm:prSet/>
      <dgm:spPr/>
      <dgm:t>
        <a:bodyPr/>
        <a:lstStyle/>
        <a:p>
          <a:r>
            <a:rPr lang="en-US"/>
            <a:t>Psychoeducation about illness and treatment</a:t>
          </a:r>
        </a:p>
      </dgm:t>
    </dgm:pt>
    <dgm:pt modelId="{CDED3471-06C9-4826-AA75-61173CD7BBB0}" type="parTrans" cxnId="{DCD5AA8C-AC2A-4476-A844-21F5EB0D502A}">
      <dgm:prSet/>
      <dgm:spPr/>
      <dgm:t>
        <a:bodyPr/>
        <a:lstStyle/>
        <a:p>
          <a:endParaRPr lang="en-US"/>
        </a:p>
      </dgm:t>
    </dgm:pt>
    <dgm:pt modelId="{FAC8B787-554B-4E2C-BF0B-E8E08038798D}" type="sibTrans" cxnId="{DCD5AA8C-AC2A-4476-A844-21F5EB0D502A}">
      <dgm:prSet/>
      <dgm:spPr/>
      <dgm:t>
        <a:bodyPr/>
        <a:lstStyle/>
        <a:p>
          <a:endParaRPr lang="en-US"/>
        </a:p>
      </dgm:t>
    </dgm:pt>
    <dgm:pt modelId="{226298B0-9143-4FA9-8C76-8A523995994D}" type="pres">
      <dgm:prSet presAssocID="{B2D5C7E7-3F7C-463F-AD1B-6DEB0678D852}" presName="root" presStyleCnt="0">
        <dgm:presLayoutVars>
          <dgm:dir/>
          <dgm:resizeHandles val="exact"/>
        </dgm:presLayoutVars>
      </dgm:prSet>
      <dgm:spPr/>
    </dgm:pt>
    <dgm:pt modelId="{61F3A820-22D4-4E3A-94B8-ACF0E943FF7F}" type="pres">
      <dgm:prSet presAssocID="{B2D5C7E7-3F7C-463F-AD1B-6DEB0678D852}" presName="container" presStyleCnt="0">
        <dgm:presLayoutVars>
          <dgm:dir/>
          <dgm:resizeHandles val="exact"/>
        </dgm:presLayoutVars>
      </dgm:prSet>
      <dgm:spPr/>
    </dgm:pt>
    <dgm:pt modelId="{0CA6C443-0ED5-4FBA-BCA9-B0A5EFCD9F91}" type="pres">
      <dgm:prSet presAssocID="{886AF1B9-928C-40EA-94AC-95533F11D056}" presName="compNode" presStyleCnt="0"/>
      <dgm:spPr/>
    </dgm:pt>
    <dgm:pt modelId="{A7765442-32AE-449B-9511-23773346C2C4}" type="pres">
      <dgm:prSet presAssocID="{886AF1B9-928C-40EA-94AC-95533F11D056}" presName="iconBgRect" presStyleLbl="bgShp" presStyleIdx="0" presStyleCnt="6"/>
      <dgm:spPr/>
    </dgm:pt>
    <dgm:pt modelId="{F9DBD940-90E5-431D-A8D3-5949CB1DB6A7}" type="pres">
      <dgm:prSet presAssocID="{886AF1B9-928C-40EA-94AC-95533F11D056}"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Users"/>
        </a:ext>
      </dgm:extLst>
    </dgm:pt>
    <dgm:pt modelId="{2BAB96BF-5422-4E82-ADB4-C17BF5BFE4F4}" type="pres">
      <dgm:prSet presAssocID="{886AF1B9-928C-40EA-94AC-95533F11D056}" presName="spaceRect" presStyleCnt="0"/>
      <dgm:spPr/>
    </dgm:pt>
    <dgm:pt modelId="{AAE04259-F92B-4FEE-B017-B87922F64E1B}" type="pres">
      <dgm:prSet presAssocID="{886AF1B9-928C-40EA-94AC-95533F11D056}" presName="textRect" presStyleLbl="revTx" presStyleIdx="0" presStyleCnt="6">
        <dgm:presLayoutVars>
          <dgm:chMax val="1"/>
          <dgm:chPref val="1"/>
        </dgm:presLayoutVars>
      </dgm:prSet>
      <dgm:spPr/>
    </dgm:pt>
    <dgm:pt modelId="{1C08C93A-E209-4FC1-8AB5-440C6B582E5C}" type="pres">
      <dgm:prSet presAssocID="{FD2E34ED-23CC-4CF3-B695-C81F4D921EC0}" presName="sibTrans" presStyleLbl="sibTrans2D1" presStyleIdx="0" presStyleCnt="0"/>
      <dgm:spPr/>
    </dgm:pt>
    <dgm:pt modelId="{72075943-19CA-4137-9F3E-C43E5A28B628}" type="pres">
      <dgm:prSet presAssocID="{3E98B812-BCCD-4F10-85DB-20057776821F}" presName="compNode" presStyleCnt="0"/>
      <dgm:spPr/>
    </dgm:pt>
    <dgm:pt modelId="{78355BAB-9CB4-4154-A6CD-9F7A9CE2BC5C}" type="pres">
      <dgm:prSet presAssocID="{3E98B812-BCCD-4F10-85DB-20057776821F}" presName="iconBgRect" presStyleLbl="bgShp" presStyleIdx="1" presStyleCnt="6"/>
      <dgm:spPr/>
    </dgm:pt>
    <dgm:pt modelId="{6BB77409-FBA1-4B7D-9D2D-389E2ABF5CED}" type="pres">
      <dgm:prSet presAssocID="{3E98B812-BCCD-4F10-85DB-20057776821F}"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leep"/>
        </a:ext>
      </dgm:extLst>
    </dgm:pt>
    <dgm:pt modelId="{13556286-9A49-451F-8BDC-406B30A555CB}" type="pres">
      <dgm:prSet presAssocID="{3E98B812-BCCD-4F10-85DB-20057776821F}" presName="spaceRect" presStyleCnt="0"/>
      <dgm:spPr/>
    </dgm:pt>
    <dgm:pt modelId="{03180E72-8E76-401B-A43E-9FEB7FD7481E}" type="pres">
      <dgm:prSet presAssocID="{3E98B812-BCCD-4F10-85DB-20057776821F}" presName="textRect" presStyleLbl="revTx" presStyleIdx="1" presStyleCnt="6">
        <dgm:presLayoutVars>
          <dgm:chMax val="1"/>
          <dgm:chPref val="1"/>
        </dgm:presLayoutVars>
      </dgm:prSet>
      <dgm:spPr/>
    </dgm:pt>
    <dgm:pt modelId="{85A33A1F-13D4-49EE-850C-00445EE465AA}" type="pres">
      <dgm:prSet presAssocID="{917C5790-D739-4905-8F5A-ECCE615BC92F}" presName="sibTrans" presStyleLbl="sibTrans2D1" presStyleIdx="0" presStyleCnt="0"/>
      <dgm:spPr/>
    </dgm:pt>
    <dgm:pt modelId="{FE6398B1-1EBD-4F4E-910A-63769C00A47C}" type="pres">
      <dgm:prSet presAssocID="{152515DC-769B-4DC6-946E-EBC168A0847E}" presName="compNode" presStyleCnt="0"/>
      <dgm:spPr/>
    </dgm:pt>
    <dgm:pt modelId="{D72A5885-7257-4C1B-A1E0-EAA055CAF89C}" type="pres">
      <dgm:prSet presAssocID="{152515DC-769B-4DC6-946E-EBC168A0847E}" presName="iconBgRect" presStyleLbl="bgShp" presStyleIdx="2" presStyleCnt="6"/>
      <dgm:spPr/>
    </dgm:pt>
    <dgm:pt modelId="{DCE29A3B-B94E-4DC5-BACA-A3D9896B2A36}" type="pres">
      <dgm:prSet presAssocID="{152515DC-769B-4DC6-946E-EBC168A0847E}"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avel"/>
        </a:ext>
      </dgm:extLst>
    </dgm:pt>
    <dgm:pt modelId="{27DAFEE5-96F8-4337-ABEF-63F36E60C555}" type="pres">
      <dgm:prSet presAssocID="{152515DC-769B-4DC6-946E-EBC168A0847E}" presName="spaceRect" presStyleCnt="0"/>
      <dgm:spPr/>
    </dgm:pt>
    <dgm:pt modelId="{97E67C7D-DBAF-414A-8FA5-4CFBDD1A9661}" type="pres">
      <dgm:prSet presAssocID="{152515DC-769B-4DC6-946E-EBC168A0847E}" presName="textRect" presStyleLbl="revTx" presStyleIdx="2" presStyleCnt="6">
        <dgm:presLayoutVars>
          <dgm:chMax val="1"/>
          <dgm:chPref val="1"/>
        </dgm:presLayoutVars>
      </dgm:prSet>
      <dgm:spPr/>
    </dgm:pt>
    <dgm:pt modelId="{75F597DB-48F4-4053-BEED-8D921B8E39B2}" type="pres">
      <dgm:prSet presAssocID="{F63BD620-93AF-47CE-B722-E6B2AF7BBC18}" presName="sibTrans" presStyleLbl="sibTrans2D1" presStyleIdx="0" presStyleCnt="0"/>
      <dgm:spPr/>
    </dgm:pt>
    <dgm:pt modelId="{6AE2BCB9-6F89-46A7-ACDF-7D8393203C6D}" type="pres">
      <dgm:prSet presAssocID="{20E3BFDE-A056-41C5-B722-CFFDBD187B7A}" presName="compNode" presStyleCnt="0"/>
      <dgm:spPr/>
    </dgm:pt>
    <dgm:pt modelId="{7BDAD25C-8667-41ED-B748-CFA8A06FF1A9}" type="pres">
      <dgm:prSet presAssocID="{20E3BFDE-A056-41C5-B722-CFFDBD187B7A}" presName="iconBgRect" presStyleLbl="bgShp" presStyleIdx="3" presStyleCnt="6"/>
      <dgm:spPr/>
    </dgm:pt>
    <dgm:pt modelId="{5910DABA-4359-4679-A0A6-0F514033F78F}" type="pres">
      <dgm:prSet presAssocID="{20E3BFDE-A056-41C5-B722-CFFDBD187B7A}"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aily Calendar"/>
        </a:ext>
      </dgm:extLst>
    </dgm:pt>
    <dgm:pt modelId="{53BBABD7-7A4A-459F-BDBF-0DE1B0FCE572}" type="pres">
      <dgm:prSet presAssocID="{20E3BFDE-A056-41C5-B722-CFFDBD187B7A}" presName="spaceRect" presStyleCnt="0"/>
      <dgm:spPr/>
    </dgm:pt>
    <dgm:pt modelId="{79A3171A-DFC6-4838-A399-45A906521640}" type="pres">
      <dgm:prSet presAssocID="{20E3BFDE-A056-41C5-B722-CFFDBD187B7A}" presName="textRect" presStyleLbl="revTx" presStyleIdx="3" presStyleCnt="6">
        <dgm:presLayoutVars>
          <dgm:chMax val="1"/>
          <dgm:chPref val="1"/>
        </dgm:presLayoutVars>
      </dgm:prSet>
      <dgm:spPr/>
    </dgm:pt>
    <dgm:pt modelId="{E8333CEF-1CFF-4D00-A0A7-70D3D80E4876}" type="pres">
      <dgm:prSet presAssocID="{A348B433-81A0-4F9E-BD55-D602ECAE36AE}" presName="sibTrans" presStyleLbl="sibTrans2D1" presStyleIdx="0" presStyleCnt="0"/>
      <dgm:spPr/>
    </dgm:pt>
    <dgm:pt modelId="{C4924C0D-A296-4135-8527-80631AB5CFC5}" type="pres">
      <dgm:prSet presAssocID="{65ECA3E1-9DE8-4EAF-93CD-51FFFF8C8976}" presName="compNode" presStyleCnt="0"/>
      <dgm:spPr/>
    </dgm:pt>
    <dgm:pt modelId="{E442C923-0F54-43E0-82C6-35F67D0307A0}" type="pres">
      <dgm:prSet presAssocID="{65ECA3E1-9DE8-4EAF-93CD-51FFFF8C8976}" presName="iconBgRect" presStyleLbl="bgShp" presStyleIdx="4" presStyleCnt="6"/>
      <dgm:spPr/>
    </dgm:pt>
    <dgm:pt modelId="{4750573A-D587-49C4-8EE6-92DF27D732E3}" type="pres">
      <dgm:prSet presAssocID="{65ECA3E1-9DE8-4EAF-93CD-51FFFF8C8976}"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Medicine"/>
        </a:ext>
      </dgm:extLst>
    </dgm:pt>
    <dgm:pt modelId="{64E18E8A-7033-4301-8E49-CAA40F64DB24}" type="pres">
      <dgm:prSet presAssocID="{65ECA3E1-9DE8-4EAF-93CD-51FFFF8C8976}" presName="spaceRect" presStyleCnt="0"/>
      <dgm:spPr/>
    </dgm:pt>
    <dgm:pt modelId="{FF2850E1-94CD-4C7C-8E8D-173F169AB889}" type="pres">
      <dgm:prSet presAssocID="{65ECA3E1-9DE8-4EAF-93CD-51FFFF8C8976}" presName="textRect" presStyleLbl="revTx" presStyleIdx="4" presStyleCnt="6">
        <dgm:presLayoutVars>
          <dgm:chMax val="1"/>
          <dgm:chPref val="1"/>
        </dgm:presLayoutVars>
      </dgm:prSet>
      <dgm:spPr/>
    </dgm:pt>
    <dgm:pt modelId="{D44D0A93-E487-44B6-A75A-4B989A1BFD39}" type="pres">
      <dgm:prSet presAssocID="{1E8A73A3-AF86-4D8B-92BE-E02A86F811ED}" presName="sibTrans" presStyleLbl="sibTrans2D1" presStyleIdx="0" presStyleCnt="0"/>
      <dgm:spPr/>
    </dgm:pt>
    <dgm:pt modelId="{3A56B3A1-7925-4E7D-BC80-B2CEB9B1F4CA}" type="pres">
      <dgm:prSet presAssocID="{0774CA5D-40AA-4C05-A55D-ED92E78268C1}" presName="compNode" presStyleCnt="0"/>
      <dgm:spPr/>
    </dgm:pt>
    <dgm:pt modelId="{91EFADB3-50D5-4010-8F86-2FC5C474B161}" type="pres">
      <dgm:prSet presAssocID="{0774CA5D-40AA-4C05-A55D-ED92E78268C1}" presName="iconBgRect" presStyleLbl="bgShp" presStyleIdx="5" presStyleCnt="6"/>
      <dgm:spPr/>
    </dgm:pt>
    <dgm:pt modelId="{90FAC405-7564-4BDC-8F1A-6CE16A249C1A}" type="pres">
      <dgm:prSet presAssocID="{0774CA5D-40AA-4C05-A55D-ED92E78268C1}"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Stethoscope"/>
        </a:ext>
      </dgm:extLst>
    </dgm:pt>
    <dgm:pt modelId="{F1175409-C2EB-4888-91AE-CF9E25AA1488}" type="pres">
      <dgm:prSet presAssocID="{0774CA5D-40AA-4C05-A55D-ED92E78268C1}" presName="spaceRect" presStyleCnt="0"/>
      <dgm:spPr/>
    </dgm:pt>
    <dgm:pt modelId="{55869CDB-1543-4E11-804C-05EE7BA0C4C8}" type="pres">
      <dgm:prSet presAssocID="{0774CA5D-40AA-4C05-A55D-ED92E78268C1}" presName="textRect" presStyleLbl="revTx" presStyleIdx="5" presStyleCnt="6">
        <dgm:presLayoutVars>
          <dgm:chMax val="1"/>
          <dgm:chPref val="1"/>
        </dgm:presLayoutVars>
      </dgm:prSet>
      <dgm:spPr/>
    </dgm:pt>
  </dgm:ptLst>
  <dgm:cxnLst>
    <dgm:cxn modelId="{FBF2AF0F-E568-4184-A2DF-428FBEC434F2}" srcId="{B2D5C7E7-3F7C-463F-AD1B-6DEB0678D852}" destId="{152515DC-769B-4DC6-946E-EBC168A0847E}" srcOrd="2" destOrd="0" parTransId="{88B37B04-53CE-4216-ADFE-1640714AD3B1}" sibTransId="{F63BD620-93AF-47CE-B722-E6B2AF7BBC18}"/>
    <dgm:cxn modelId="{636BF410-DB4C-4D4F-A2EC-6296F24DF6FF}" type="presOf" srcId="{1E8A73A3-AF86-4D8B-92BE-E02A86F811ED}" destId="{D44D0A93-E487-44B6-A75A-4B989A1BFD39}" srcOrd="0" destOrd="0" presId="urn:microsoft.com/office/officeart/2018/2/layout/IconCircleList"/>
    <dgm:cxn modelId="{134BB41F-320F-4938-B289-03EBBE837784}" type="presOf" srcId="{B2D5C7E7-3F7C-463F-AD1B-6DEB0678D852}" destId="{226298B0-9143-4FA9-8C76-8A523995994D}" srcOrd="0" destOrd="0" presId="urn:microsoft.com/office/officeart/2018/2/layout/IconCircleList"/>
    <dgm:cxn modelId="{2E841D5F-0A84-4FF2-BADD-E8DA9923B101}" type="presOf" srcId="{0774CA5D-40AA-4C05-A55D-ED92E78268C1}" destId="{55869CDB-1543-4E11-804C-05EE7BA0C4C8}" srcOrd="0" destOrd="0" presId="urn:microsoft.com/office/officeart/2018/2/layout/IconCircleList"/>
    <dgm:cxn modelId="{2309FD44-31CC-479E-A434-CD2734A0D617}" type="presOf" srcId="{3E98B812-BCCD-4F10-85DB-20057776821F}" destId="{03180E72-8E76-401B-A43E-9FEB7FD7481E}" srcOrd="0" destOrd="0" presId="urn:microsoft.com/office/officeart/2018/2/layout/IconCircleList"/>
    <dgm:cxn modelId="{CBDB2065-7AEA-4055-AD87-6138D4BEB46C}" type="presOf" srcId="{A348B433-81A0-4F9E-BD55-D602ECAE36AE}" destId="{E8333CEF-1CFF-4D00-A0A7-70D3D80E4876}" srcOrd="0" destOrd="0" presId="urn:microsoft.com/office/officeart/2018/2/layout/IconCircleList"/>
    <dgm:cxn modelId="{9E760172-F92E-4260-A280-23474052097C}" type="presOf" srcId="{152515DC-769B-4DC6-946E-EBC168A0847E}" destId="{97E67C7D-DBAF-414A-8FA5-4CFBDD1A9661}" srcOrd="0" destOrd="0" presId="urn:microsoft.com/office/officeart/2018/2/layout/IconCircleList"/>
    <dgm:cxn modelId="{1B93BE59-5F04-4B1A-AAC3-D702DCB5BFE0}" type="presOf" srcId="{20E3BFDE-A056-41C5-B722-CFFDBD187B7A}" destId="{79A3171A-DFC6-4838-A399-45A906521640}" srcOrd="0" destOrd="0" presId="urn:microsoft.com/office/officeart/2018/2/layout/IconCircleList"/>
    <dgm:cxn modelId="{5B6DCD59-3B76-434D-A827-D1098DE07516}" srcId="{B2D5C7E7-3F7C-463F-AD1B-6DEB0678D852}" destId="{65ECA3E1-9DE8-4EAF-93CD-51FFFF8C8976}" srcOrd="4" destOrd="0" parTransId="{B60DD154-7991-4BD8-9BCA-B25119DF7A1A}" sibTransId="{1E8A73A3-AF86-4D8B-92BE-E02A86F811ED}"/>
    <dgm:cxn modelId="{BA88528A-F8B4-45AB-911F-C62E4F2381A0}" srcId="{B2D5C7E7-3F7C-463F-AD1B-6DEB0678D852}" destId="{886AF1B9-928C-40EA-94AC-95533F11D056}" srcOrd="0" destOrd="0" parTransId="{8EEF8193-10D8-4821-8F0E-5587A30E099F}" sibTransId="{FD2E34ED-23CC-4CF3-B695-C81F4D921EC0}"/>
    <dgm:cxn modelId="{DCD5AA8C-AC2A-4476-A844-21F5EB0D502A}" srcId="{B2D5C7E7-3F7C-463F-AD1B-6DEB0678D852}" destId="{0774CA5D-40AA-4C05-A55D-ED92E78268C1}" srcOrd="5" destOrd="0" parTransId="{CDED3471-06C9-4826-AA75-61173CD7BBB0}" sibTransId="{FAC8B787-554B-4E2C-BF0B-E8E08038798D}"/>
    <dgm:cxn modelId="{58BE809B-29C8-4DD9-85F7-F448C4D106A5}" type="presOf" srcId="{917C5790-D739-4905-8F5A-ECCE615BC92F}" destId="{85A33A1F-13D4-49EE-850C-00445EE465AA}" srcOrd="0" destOrd="0" presId="urn:microsoft.com/office/officeart/2018/2/layout/IconCircleList"/>
    <dgm:cxn modelId="{A74DB1AE-A99E-4CCF-BCF3-52BC7D4027EA}" type="presOf" srcId="{65ECA3E1-9DE8-4EAF-93CD-51FFFF8C8976}" destId="{FF2850E1-94CD-4C7C-8E8D-173F169AB889}" srcOrd="0" destOrd="0" presId="urn:microsoft.com/office/officeart/2018/2/layout/IconCircleList"/>
    <dgm:cxn modelId="{009358B6-6464-4AA1-8C5F-CFF77491367E}" type="presOf" srcId="{886AF1B9-928C-40EA-94AC-95533F11D056}" destId="{AAE04259-F92B-4FEE-B017-B87922F64E1B}" srcOrd="0" destOrd="0" presId="urn:microsoft.com/office/officeart/2018/2/layout/IconCircleList"/>
    <dgm:cxn modelId="{481D18C8-AC7E-4D7A-B89B-238694D432A6}" type="presOf" srcId="{F63BD620-93AF-47CE-B722-E6B2AF7BBC18}" destId="{75F597DB-48F4-4053-BEED-8D921B8E39B2}" srcOrd="0" destOrd="0" presId="urn:microsoft.com/office/officeart/2018/2/layout/IconCircleList"/>
    <dgm:cxn modelId="{E25003C9-1260-43CE-8F2E-213B0D20F24B}" type="presOf" srcId="{FD2E34ED-23CC-4CF3-B695-C81F4D921EC0}" destId="{1C08C93A-E209-4FC1-8AB5-440C6B582E5C}" srcOrd="0" destOrd="0" presId="urn:microsoft.com/office/officeart/2018/2/layout/IconCircleList"/>
    <dgm:cxn modelId="{623AC4D7-15DD-434A-9314-F6722B04FAFD}" srcId="{B2D5C7E7-3F7C-463F-AD1B-6DEB0678D852}" destId="{20E3BFDE-A056-41C5-B722-CFFDBD187B7A}" srcOrd="3" destOrd="0" parTransId="{DCA968C7-8B90-4AB0-8690-C10781B5DD8B}" sibTransId="{A348B433-81A0-4F9E-BD55-D602ECAE36AE}"/>
    <dgm:cxn modelId="{7AED6CEB-610F-453D-A73C-749D39381206}" srcId="{B2D5C7E7-3F7C-463F-AD1B-6DEB0678D852}" destId="{3E98B812-BCCD-4F10-85DB-20057776821F}" srcOrd="1" destOrd="0" parTransId="{8EAB017B-3732-4B53-93F3-E66CF5DB38E4}" sibTransId="{917C5790-D739-4905-8F5A-ECCE615BC92F}"/>
    <dgm:cxn modelId="{A4BE3BBF-0FF7-45A5-9917-45D52EF5FDDA}" type="presParOf" srcId="{226298B0-9143-4FA9-8C76-8A523995994D}" destId="{61F3A820-22D4-4E3A-94B8-ACF0E943FF7F}" srcOrd="0" destOrd="0" presId="urn:microsoft.com/office/officeart/2018/2/layout/IconCircleList"/>
    <dgm:cxn modelId="{3431D266-0F07-4E9A-8FEB-8F22FD53D255}" type="presParOf" srcId="{61F3A820-22D4-4E3A-94B8-ACF0E943FF7F}" destId="{0CA6C443-0ED5-4FBA-BCA9-B0A5EFCD9F91}" srcOrd="0" destOrd="0" presId="urn:microsoft.com/office/officeart/2018/2/layout/IconCircleList"/>
    <dgm:cxn modelId="{9A2CBEF2-8775-4C2B-89B7-5B6A4700E71B}" type="presParOf" srcId="{0CA6C443-0ED5-4FBA-BCA9-B0A5EFCD9F91}" destId="{A7765442-32AE-449B-9511-23773346C2C4}" srcOrd="0" destOrd="0" presId="urn:microsoft.com/office/officeart/2018/2/layout/IconCircleList"/>
    <dgm:cxn modelId="{51200D10-B4DD-4616-AD97-87C9BED80B44}" type="presParOf" srcId="{0CA6C443-0ED5-4FBA-BCA9-B0A5EFCD9F91}" destId="{F9DBD940-90E5-431D-A8D3-5949CB1DB6A7}" srcOrd="1" destOrd="0" presId="urn:microsoft.com/office/officeart/2018/2/layout/IconCircleList"/>
    <dgm:cxn modelId="{522CE67A-200D-4F0D-B018-6116EFACA2D4}" type="presParOf" srcId="{0CA6C443-0ED5-4FBA-BCA9-B0A5EFCD9F91}" destId="{2BAB96BF-5422-4E82-ADB4-C17BF5BFE4F4}" srcOrd="2" destOrd="0" presId="urn:microsoft.com/office/officeart/2018/2/layout/IconCircleList"/>
    <dgm:cxn modelId="{7A8C2E99-8AAA-4D81-B7D5-5547E33C0EAF}" type="presParOf" srcId="{0CA6C443-0ED5-4FBA-BCA9-B0A5EFCD9F91}" destId="{AAE04259-F92B-4FEE-B017-B87922F64E1B}" srcOrd="3" destOrd="0" presId="urn:microsoft.com/office/officeart/2018/2/layout/IconCircleList"/>
    <dgm:cxn modelId="{75A00C30-0A1F-4463-A410-EBE1A8BE57D1}" type="presParOf" srcId="{61F3A820-22D4-4E3A-94B8-ACF0E943FF7F}" destId="{1C08C93A-E209-4FC1-8AB5-440C6B582E5C}" srcOrd="1" destOrd="0" presId="urn:microsoft.com/office/officeart/2018/2/layout/IconCircleList"/>
    <dgm:cxn modelId="{C6B337A6-3689-4BC5-B865-F10D4994F2FF}" type="presParOf" srcId="{61F3A820-22D4-4E3A-94B8-ACF0E943FF7F}" destId="{72075943-19CA-4137-9F3E-C43E5A28B628}" srcOrd="2" destOrd="0" presId="urn:microsoft.com/office/officeart/2018/2/layout/IconCircleList"/>
    <dgm:cxn modelId="{33194784-D287-4C27-A655-BB4C594AA7A2}" type="presParOf" srcId="{72075943-19CA-4137-9F3E-C43E5A28B628}" destId="{78355BAB-9CB4-4154-A6CD-9F7A9CE2BC5C}" srcOrd="0" destOrd="0" presId="urn:microsoft.com/office/officeart/2018/2/layout/IconCircleList"/>
    <dgm:cxn modelId="{7FB76534-FC1F-4E03-A61F-394AC8BEF1A7}" type="presParOf" srcId="{72075943-19CA-4137-9F3E-C43E5A28B628}" destId="{6BB77409-FBA1-4B7D-9D2D-389E2ABF5CED}" srcOrd="1" destOrd="0" presId="urn:microsoft.com/office/officeart/2018/2/layout/IconCircleList"/>
    <dgm:cxn modelId="{FA6B2B5C-FCF4-4A74-BB1C-B2825914A2A8}" type="presParOf" srcId="{72075943-19CA-4137-9F3E-C43E5A28B628}" destId="{13556286-9A49-451F-8BDC-406B30A555CB}" srcOrd="2" destOrd="0" presId="urn:microsoft.com/office/officeart/2018/2/layout/IconCircleList"/>
    <dgm:cxn modelId="{1C17760E-30DD-4D4E-811B-10159CCEB8B8}" type="presParOf" srcId="{72075943-19CA-4137-9F3E-C43E5A28B628}" destId="{03180E72-8E76-401B-A43E-9FEB7FD7481E}" srcOrd="3" destOrd="0" presId="urn:microsoft.com/office/officeart/2018/2/layout/IconCircleList"/>
    <dgm:cxn modelId="{40885ECE-B688-471E-91A2-E88F705BAE47}" type="presParOf" srcId="{61F3A820-22D4-4E3A-94B8-ACF0E943FF7F}" destId="{85A33A1F-13D4-49EE-850C-00445EE465AA}" srcOrd="3" destOrd="0" presId="urn:microsoft.com/office/officeart/2018/2/layout/IconCircleList"/>
    <dgm:cxn modelId="{3DAADF5F-6667-4716-9716-31A7780107E4}" type="presParOf" srcId="{61F3A820-22D4-4E3A-94B8-ACF0E943FF7F}" destId="{FE6398B1-1EBD-4F4E-910A-63769C00A47C}" srcOrd="4" destOrd="0" presId="urn:microsoft.com/office/officeart/2018/2/layout/IconCircleList"/>
    <dgm:cxn modelId="{20116F19-0785-4A00-87F4-CA0FC62D8EC2}" type="presParOf" srcId="{FE6398B1-1EBD-4F4E-910A-63769C00A47C}" destId="{D72A5885-7257-4C1B-A1E0-EAA055CAF89C}" srcOrd="0" destOrd="0" presId="urn:microsoft.com/office/officeart/2018/2/layout/IconCircleList"/>
    <dgm:cxn modelId="{0D89C447-2635-4D20-8533-CAB0AC9FDDAD}" type="presParOf" srcId="{FE6398B1-1EBD-4F4E-910A-63769C00A47C}" destId="{DCE29A3B-B94E-4DC5-BACA-A3D9896B2A36}" srcOrd="1" destOrd="0" presId="urn:microsoft.com/office/officeart/2018/2/layout/IconCircleList"/>
    <dgm:cxn modelId="{8736AD40-3994-4807-931D-5202C233F32E}" type="presParOf" srcId="{FE6398B1-1EBD-4F4E-910A-63769C00A47C}" destId="{27DAFEE5-96F8-4337-ABEF-63F36E60C555}" srcOrd="2" destOrd="0" presId="urn:microsoft.com/office/officeart/2018/2/layout/IconCircleList"/>
    <dgm:cxn modelId="{A41705B9-9FFE-4977-B8F6-D1192A253F24}" type="presParOf" srcId="{FE6398B1-1EBD-4F4E-910A-63769C00A47C}" destId="{97E67C7D-DBAF-414A-8FA5-4CFBDD1A9661}" srcOrd="3" destOrd="0" presId="urn:microsoft.com/office/officeart/2018/2/layout/IconCircleList"/>
    <dgm:cxn modelId="{7C48D78E-8DDB-4DB0-8DF7-C04D5A65F0BF}" type="presParOf" srcId="{61F3A820-22D4-4E3A-94B8-ACF0E943FF7F}" destId="{75F597DB-48F4-4053-BEED-8D921B8E39B2}" srcOrd="5" destOrd="0" presId="urn:microsoft.com/office/officeart/2018/2/layout/IconCircleList"/>
    <dgm:cxn modelId="{E8033701-6D3E-43AE-9B3D-E88208B657CF}" type="presParOf" srcId="{61F3A820-22D4-4E3A-94B8-ACF0E943FF7F}" destId="{6AE2BCB9-6F89-46A7-ACDF-7D8393203C6D}" srcOrd="6" destOrd="0" presId="urn:microsoft.com/office/officeart/2018/2/layout/IconCircleList"/>
    <dgm:cxn modelId="{4B99B7C9-63B1-47C3-A2D7-E1EF22833731}" type="presParOf" srcId="{6AE2BCB9-6F89-46A7-ACDF-7D8393203C6D}" destId="{7BDAD25C-8667-41ED-B748-CFA8A06FF1A9}" srcOrd="0" destOrd="0" presId="urn:microsoft.com/office/officeart/2018/2/layout/IconCircleList"/>
    <dgm:cxn modelId="{836D1C6E-C22C-475C-980B-61509BDE00DF}" type="presParOf" srcId="{6AE2BCB9-6F89-46A7-ACDF-7D8393203C6D}" destId="{5910DABA-4359-4679-A0A6-0F514033F78F}" srcOrd="1" destOrd="0" presId="urn:microsoft.com/office/officeart/2018/2/layout/IconCircleList"/>
    <dgm:cxn modelId="{15C84DC4-2145-49F7-8699-DCE2F6B063D8}" type="presParOf" srcId="{6AE2BCB9-6F89-46A7-ACDF-7D8393203C6D}" destId="{53BBABD7-7A4A-459F-BDBF-0DE1B0FCE572}" srcOrd="2" destOrd="0" presId="urn:microsoft.com/office/officeart/2018/2/layout/IconCircleList"/>
    <dgm:cxn modelId="{FBD48947-AD08-421A-9B93-604B5A9D5AEE}" type="presParOf" srcId="{6AE2BCB9-6F89-46A7-ACDF-7D8393203C6D}" destId="{79A3171A-DFC6-4838-A399-45A906521640}" srcOrd="3" destOrd="0" presId="urn:microsoft.com/office/officeart/2018/2/layout/IconCircleList"/>
    <dgm:cxn modelId="{F2D687E9-9970-4940-8203-A463360A583F}" type="presParOf" srcId="{61F3A820-22D4-4E3A-94B8-ACF0E943FF7F}" destId="{E8333CEF-1CFF-4D00-A0A7-70D3D80E4876}" srcOrd="7" destOrd="0" presId="urn:microsoft.com/office/officeart/2018/2/layout/IconCircleList"/>
    <dgm:cxn modelId="{DD7EF77A-E1B2-4CF9-8054-300DFD6B1198}" type="presParOf" srcId="{61F3A820-22D4-4E3A-94B8-ACF0E943FF7F}" destId="{C4924C0D-A296-4135-8527-80631AB5CFC5}" srcOrd="8" destOrd="0" presId="urn:microsoft.com/office/officeart/2018/2/layout/IconCircleList"/>
    <dgm:cxn modelId="{FAB95741-2E46-4091-A21E-B802CDD9A317}" type="presParOf" srcId="{C4924C0D-A296-4135-8527-80631AB5CFC5}" destId="{E442C923-0F54-43E0-82C6-35F67D0307A0}" srcOrd="0" destOrd="0" presId="urn:microsoft.com/office/officeart/2018/2/layout/IconCircleList"/>
    <dgm:cxn modelId="{AD0B231F-97AB-41A4-9686-AE67BF6A4829}" type="presParOf" srcId="{C4924C0D-A296-4135-8527-80631AB5CFC5}" destId="{4750573A-D587-49C4-8EE6-92DF27D732E3}" srcOrd="1" destOrd="0" presId="urn:microsoft.com/office/officeart/2018/2/layout/IconCircleList"/>
    <dgm:cxn modelId="{B64A9EB0-FD5A-4FA6-A71A-7E1EE411193D}" type="presParOf" srcId="{C4924C0D-A296-4135-8527-80631AB5CFC5}" destId="{64E18E8A-7033-4301-8E49-CAA40F64DB24}" srcOrd="2" destOrd="0" presId="urn:microsoft.com/office/officeart/2018/2/layout/IconCircleList"/>
    <dgm:cxn modelId="{F2C83BD0-5024-4944-9B78-8B03B3AEDAC1}" type="presParOf" srcId="{C4924C0D-A296-4135-8527-80631AB5CFC5}" destId="{FF2850E1-94CD-4C7C-8E8D-173F169AB889}" srcOrd="3" destOrd="0" presId="urn:microsoft.com/office/officeart/2018/2/layout/IconCircleList"/>
    <dgm:cxn modelId="{D5F781C0-610B-4EE3-B4EC-B4EDEB811CA6}" type="presParOf" srcId="{61F3A820-22D4-4E3A-94B8-ACF0E943FF7F}" destId="{D44D0A93-E487-44B6-A75A-4B989A1BFD39}" srcOrd="9" destOrd="0" presId="urn:microsoft.com/office/officeart/2018/2/layout/IconCircleList"/>
    <dgm:cxn modelId="{EF185199-8F66-4F8F-BACD-D9B3F1E0A4A8}" type="presParOf" srcId="{61F3A820-22D4-4E3A-94B8-ACF0E943FF7F}" destId="{3A56B3A1-7925-4E7D-BC80-B2CEB9B1F4CA}" srcOrd="10" destOrd="0" presId="urn:microsoft.com/office/officeart/2018/2/layout/IconCircleList"/>
    <dgm:cxn modelId="{1AFAD6BE-A750-4C9A-A442-78696474647A}" type="presParOf" srcId="{3A56B3A1-7925-4E7D-BC80-B2CEB9B1F4CA}" destId="{91EFADB3-50D5-4010-8F86-2FC5C474B161}" srcOrd="0" destOrd="0" presId="urn:microsoft.com/office/officeart/2018/2/layout/IconCircleList"/>
    <dgm:cxn modelId="{A8748E56-0EFC-456A-9EA8-31ED5F74AAD0}" type="presParOf" srcId="{3A56B3A1-7925-4E7D-BC80-B2CEB9B1F4CA}" destId="{90FAC405-7564-4BDC-8F1A-6CE16A249C1A}" srcOrd="1" destOrd="0" presId="urn:microsoft.com/office/officeart/2018/2/layout/IconCircleList"/>
    <dgm:cxn modelId="{CA38FF90-4DD7-4193-BEAB-D3D529035983}" type="presParOf" srcId="{3A56B3A1-7925-4E7D-BC80-B2CEB9B1F4CA}" destId="{F1175409-C2EB-4888-91AE-CF9E25AA1488}" srcOrd="2" destOrd="0" presId="urn:microsoft.com/office/officeart/2018/2/layout/IconCircleList"/>
    <dgm:cxn modelId="{CF9B5AB7-C6F2-4EA0-8201-3A2C524EEF2E}" type="presParOf" srcId="{3A56B3A1-7925-4E7D-BC80-B2CEB9B1F4CA}" destId="{55869CDB-1543-4E11-804C-05EE7BA0C4C8}"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CDAE7B2-B844-457A-B0A4-8EF050F7CDB8}" type="doc">
      <dgm:prSet loTypeId="urn:microsoft.com/office/officeart/2005/8/layout/vProcess5" loCatId="process" qsTypeId="urn:microsoft.com/office/officeart/2005/8/quickstyle/simple5" qsCatId="simple" csTypeId="urn:microsoft.com/office/officeart/2005/8/colors/accent2_2" csCatId="accent2" phldr="1"/>
      <dgm:spPr/>
      <dgm:t>
        <a:bodyPr/>
        <a:lstStyle/>
        <a:p>
          <a:endParaRPr lang="en-US"/>
        </a:p>
      </dgm:t>
    </dgm:pt>
    <dgm:pt modelId="{60239B3F-C123-4F8A-AA33-47BDA501FAAB}">
      <dgm:prSet/>
      <dgm:spPr/>
      <dgm:t>
        <a:bodyPr/>
        <a:lstStyle/>
        <a:p>
          <a:r>
            <a:rPr lang="en-US" dirty="0"/>
            <a:t>In 2016, we identified a cohort of psychiatric patients who frequently visited ED’s and were readmitted </a:t>
          </a:r>
        </a:p>
      </dgm:t>
    </dgm:pt>
    <dgm:pt modelId="{A8C50191-B43C-4EBD-A3FB-B3269BEC4ADA}" type="parTrans" cxnId="{133907B0-0B37-452B-AB09-156050FDF70E}">
      <dgm:prSet/>
      <dgm:spPr/>
      <dgm:t>
        <a:bodyPr/>
        <a:lstStyle/>
        <a:p>
          <a:endParaRPr lang="en-US"/>
        </a:p>
      </dgm:t>
    </dgm:pt>
    <dgm:pt modelId="{EF9665CF-F3C9-44B1-9FA5-22B77D72494F}" type="sibTrans" cxnId="{133907B0-0B37-452B-AB09-156050FDF70E}">
      <dgm:prSet/>
      <dgm:spPr/>
      <dgm:t>
        <a:bodyPr/>
        <a:lstStyle/>
        <a:p>
          <a:endParaRPr lang="en-US"/>
        </a:p>
      </dgm:t>
    </dgm:pt>
    <dgm:pt modelId="{7E1DC832-CAD5-43FC-9ECF-0F4B95D1B48B}">
      <dgm:prSet/>
      <dgm:spPr/>
      <dgm:t>
        <a:bodyPr/>
        <a:lstStyle/>
        <a:p>
          <a:r>
            <a:rPr lang="en-US"/>
            <a:t>Initially, we focused on our top 10 most frequently admitted patients, some were seen in our ED’s up to 352 times/year and admitted up to 11 times/year. </a:t>
          </a:r>
        </a:p>
      </dgm:t>
    </dgm:pt>
    <dgm:pt modelId="{678CDAB2-BB16-4E20-A373-991E5AECBDD4}" type="parTrans" cxnId="{D6FE7CB0-1272-4C87-9448-230E8AB05DD7}">
      <dgm:prSet/>
      <dgm:spPr/>
      <dgm:t>
        <a:bodyPr/>
        <a:lstStyle/>
        <a:p>
          <a:endParaRPr lang="en-US"/>
        </a:p>
      </dgm:t>
    </dgm:pt>
    <dgm:pt modelId="{F9B396B5-15B6-44F5-AECB-44BF7812241F}" type="sibTrans" cxnId="{D6FE7CB0-1272-4C87-9448-230E8AB05DD7}">
      <dgm:prSet/>
      <dgm:spPr/>
      <dgm:t>
        <a:bodyPr/>
        <a:lstStyle/>
        <a:p>
          <a:endParaRPr lang="en-US"/>
        </a:p>
      </dgm:t>
    </dgm:pt>
    <dgm:pt modelId="{9F699EEB-8EF9-4A4A-8467-1CEDC46C9AF3}">
      <dgm:prSet/>
      <dgm:spPr/>
      <dgm:t>
        <a:bodyPr/>
        <a:lstStyle/>
        <a:p>
          <a:r>
            <a:rPr lang="en-US"/>
            <a:t>We coordinated a  multidisciplinary team and developed care plans that span inpatient, outpatient, and ED settings. </a:t>
          </a:r>
        </a:p>
      </dgm:t>
    </dgm:pt>
    <dgm:pt modelId="{BDAB321F-3709-482D-9247-E294299AD917}" type="parTrans" cxnId="{F3283985-C2B9-476B-842D-AC67FA0ECEE2}">
      <dgm:prSet/>
      <dgm:spPr/>
      <dgm:t>
        <a:bodyPr/>
        <a:lstStyle/>
        <a:p>
          <a:endParaRPr lang="en-US"/>
        </a:p>
      </dgm:t>
    </dgm:pt>
    <dgm:pt modelId="{4C8A5E52-8842-4132-947D-63D424B72CF1}" type="sibTrans" cxnId="{F3283985-C2B9-476B-842D-AC67FA0ECEE2}">
      <dgm:prSet/>
      <dgm:spPr/>
      <dgm:t>
        <a:bodyPr/>
        <a:lstStyle/>
        <a:p>
          <a:endParaRPr lang="en-US"/>
        </a:p>
      </dgm:t>
    </dgm:pt>
    <dgm:pt modelId="{E26016E8-7EB6-4593-AD3F-AE5958ECF86E}" type="pres">
      <dgm:prSet presAssocID="{7CDAE7B2-B844-457A-B0A4-8EF050F7CDB8}" presName="outerComposite" presStyleCnt="0">
        <dgm:presLayoutVars>
          <dgm:chMax val="5"/>
          <dgm:dir/>
          <dgm:resizeHandles val="exact"/>
        </dgm:presLayoutVars>
      </dgm:prSet>
      <dgm:spPr/>
    </dgm:pt>
    <dgm:pt modelId="{F0E3F173-0DFC-44AD-9882-341325EA44A3}" type="pres">
      <dgm:prSet presAssocID="{7CDAE7B2-B844-457A-B0A4-8EF050F7CDB8}" presName="dummyMaxCanvas" presStyleCnt="0">
        <dgm:presLayoutVars/>
      </dgm:prSet>
      <dgm:spPr/>
    </dgm:pt>
    <dgm:pt modelId="{3B4D7B25-247C-47CF-B999-48F55798EED1}" type="pres">
      <dgm:prSet presAssocID="{7CDAE7B2-B844-457A-B0A4-8EF050F7CDB8}" presName="ThreeNodes_1" presStyleLbl="node1" presStyleIdx="0" presStyleCnt="3">
        <dgm:presLayoutVars>
          <dgm:bulletEnabled val="1"/>
        </dgm:presLayoutVars>
      </dgm:prSet>
      <dgm:spPr/>
    </dgm:pt>
    <dgm:pt modelId="{DF2E3802-A53D-43E6-A4DE-142817B34603}" type="pres">
      <dgm:prSet presAssocID="{7CDAE7B2-B844-457A-B0A4-8EF050F7CDB8}" presName="ThreeNodes_2" presStyleLbl="node1" presStyleIdx="1" presStyleCnt="3">
        <dgm:presLayoutVars>
          <dgm:bulletEnabled val="1"/>
        </dgm:presLayoutVars>
      </dgm:prSet>
      <dgm:spPr/>
    </dgm:pt>
    <dgm:pt modelId="{9B45583C-29E0-484E-BB5B-CB94FFC6E492}" type="pres">
      <dgm:prSet presAssocID="{7CDAE7B2-B844-457A-B0A4-8EF050F7CDB8}" presName="ThreeNodes_3" presStyleLbl="node1" presStyleIdx="2" presStyleCnt="3">
        <dgm:presLayoutVars>
          <dgm:bulletEnabled val="1"/>
        </dgm:presLayoutVars>
      </dgm:prSet>
      <dgm:spPr/>
    </dgm:pt>
    <dgm:pt modelId="{158C589E-22C3-4EAD-B79A-B204F8D55D51}" type="pres">
      <dgm:prSet presAssocID="{7CDAE7B2-B844-457A-B0A4-8EF050F7CDB8}" presName="ThreeConn_1-2" presStyleLbl="fgAccFollowNode1" presStyleIdx="0" presStyleCnt="2">
        <dgm:presLayoutVars>
          <dgm:bulletEnabled val="1"/>
        </dgm:presLayoutVars>
      </dgm:prSet>
      <dgm:spPr/>
    </dgm:pt>
    <dgm:pt modelId="{AFB1B9E3-FF17-4FE7-A19F-E7A7B55BFA17}" type="pres">
      <dgm:prSet presAssocID="{7CDAE7B2-B844-457A-B0A4-8EF050F7CDB8}" presName="ThreeConn_2-3" presStyleLbl="fgAccFollowNode1" presStyleIdx="1" presStyleCnt="2">
        <dgm:presLayoutVars>
          <dgm:bulletEnabled val="1"/>
        </dgm:presLayoutVars>
      </dgm:prSet>
      <dgm:spPr/>
    </dgm:pt>
    <dgm:pt modelId="{B9959D9D-1DB9-4E87-AF22-EF2E7B57065F}" type="pres">
      <dgm:prSet presAssocID="{7CDAE7B2-B844-457A-B0A4-8EF050F7CDB8}" presName="ThreeNodes_1_text" presStyleLbl="node1" presStyleIdx="2" presStyleCnt="3">
        <dgm:presLayoutVars>
          <dgm:bulletEnabled val="1"/>
        </dgm:presLayoutVars>
      </dgm:prSet>
      <dgm:spPr/>
    </dgm:pt>
    <dgm:pt modelId="{6E341404-F0E2-47A1-B080-20E2765718C5}" type="pres">
      <dgm:prSet presAssocID="{7CDAE7B2-B844-457A-B0A4-8EF050F7CDB8}" presName="ThreeNodes_2_text" presStyleLbl="node1" presStyleIdx="2" presStyleCnt="3">
        <dgm:presLayoutVars>
          <dgm:bulletEnabled val="1"/>
        </dgm:presLayoutVars>
      </dgm:prSet>
      <dgm:spPr/>
    </dgm:pt>
    <dgm:pt modelId="{54A40C77-40A4-4C77-8431-4EF62BCEF9BD}" type="pres">
      <dgm:prSet presAssocID="{7CDAE7B2-B844-457A-B0A4-8EF050F7CDB8}" presName="ThreeNodes_3_text" presStyleLbl="node1" presStyleIdx="2" presStyleCnt="3">
        <dgm:presLayoutVars>
          <dgm:bulletEnabled val="1"/>
        </dgm:presLayoutVars>
      </dgm:prSet>
      <dgm:spPr/>
    </dgm:pt>
  </dgm:ptLst>
  <dgm:cxnLst>
    <dgm:cxn modelId="{C5DA4434-1843-4E79-A1B4-26BA4C567C1E}" type="presOf" srcId="{9F699EEB-8EF9-4A4A-8467-1CEDC46C9AF3}" destId="{9B45583C-29E0-484E-BB5B-CB94FFC6E492}" srcOrd="0" destOrd="0" presId="urn:microsoft.com/office/officeart/2005/8/layout/vProcess5"/>
    <dgm:cxn modelId="{2DDEF047-2D77-49D5-A070-41A61DEE83CC}" type="presOf" srcId="{7CDAE7B2-B844-457A-B0A4-8EF050F7CDB8}" destId="{E26016E8-7EB6-4593-AD3F-AE5958ECF86E}" srcOrd="0" destOrd="0" presId="urn:microsoft.com/office/officeart/2005/8/layout/vProcess5"/>
    <dgm:cxn modelId="{71DB296D-3B31-49C4-9575-C8A1D45B8488}" type="presOf" srcId="{9F699EEB-8EF9-4A4A-8467-1CEDC46C9AF3}" destId="{54A40C77-40A4-4C77-8431-4EF62BCEF9BD}" srcOrd="1" destOrd="0" presId="urn:microsoft.com/office/officeart/2005/8/layout/vProcess5"/>
    <dgm:cxn modelId="{E253C07C-132B-405C-8E9D-261AB42D8FE2}" type="presOf" srcId="{F9B396B5-15B6-44F5-AECB-44BF7812241F}" destId="{AFB1B9E3-FF17-4FE7-A19F-E7A7B55BFA17}" srcOrd="0" destOrd="0" presId="urn:microsoft.com/office/officeart/2005/8/layout/vProcess5"/>
    <dgm:cxn modelId="{30EA4F80-1931-4D6A-8758-E313BE027A9C}" type="presOf" srcId="{EF9665CF-F3C9-44B1-9FA5-22B77D72494F}" destId="{158C589E-22C3-4EAD-B79A-B204F8D55D51}" srcOrd="0" destOrd="0" presId="urn:microsoft.com/office/officeart/2005/8/layout/vProcess5"/>
    <dgm:cxn modelId="{F3283985-C2B9-476B-842D-AC67FA0ECEE2}" srcId="{7CDAE7B2-B844-457A-B0A4-8EF050F7CDB8}" destId="{9F699EEB-8EF9-4A4A-8467-1CEDC46C9AF3}" srcOrd="2" destOrd="0" parTransId="{BDAB321F-3709-482D-9247-E294299AD917}" sibTransId="{4C8A5E52-8842-4132-947D-63D424B72CF1}"/>
    <dgm:cxn modelId="{767DE892-6BE2-49AA-9CCF-79D8EFF6E164}" type="presOf" srcId="{60239B3F-C123-4F8A-AA33-47BDA501FAAB}" destId="{B9959D9D-1DB9-4E87-AF22-EF2E7B57065F}" srcOrd="1" destOrd="0" presId="urn:microsoft.com/office/officeart/2005/8/layout/vProcess5"/>
    <dgm:cxn modelId="{8D976394-86CD-401B-8CAA-CB52F7C6908A}" type="presOf" srcId="{7E1DC832-CAD5-43FC-9ECF-0F4B95D1B48B}" destId="{DF2E3802-A53D-43E6-A4DE-142817B34603}" srcOrd="0" destOrd="0" presId="urn:microsoft.com/office/officeart/2005/8/layout/vProcess5"/>
    <dgm:cxn modelId="{7CFB00A2-29AF-4917-AA0A-C20F2E60A8FB}" type="presOf" srcId="{7E1DC832-CAD5-43FC-9ECF-0F4B95D1B48B}" destId="{6E341404-F0E2-47A1-B080-20E2765718C5}" srcOrd="1" destOrd="0" presId="urn:microsoft.com/office/officeart/2005/8/layout/vProcess5"/>
    <dgm:cxn modelId="{133907B0-0B37-452B-AB09-156050FDF70E}" srcId="{7CDAE7B2-B844-457A-B0A4-8EF050F7CDB8}" destId="{60239B3F-C123-4F8A-AA33-47BDA501FAAB}" srcOrd="0" destOrd="0" parTransId="{A8C50191-B43C-4EBD-A3FB-B3269BEC4ADA}" sibTransId="{EF9665CF-F3C9-44B1-9FA5-22B77D72494F}"/>
    <dgm:cxn modelId="{D6FE7CB0-1272-4C87-9448-230E8AB05DD7}" srcId="{7CDAE7B2-B844-457A-B0A4-8EF050F7CDB8}" destId="{7E1DC832-CAD5-43FC-9ECF-0F4B95D1B48B}" srcOrd="1" destOrd="0" parTransId="{678CDAB2-BB16-4E20-A373-991E5AECBDD4}" sibTransId="{F9B396B5-15B6-44F5-AECB-44BF7812241F}"/>
    <dgm:cxn modelId="{57D1F0E3-7F53-4123-A9D1-B24668637351}" type="presOf" srcId="{60239B3F-C123-4F8A-AA33-47BDA501FAAB}" destId="{3B4D7B25-247C-47CF-B999-48F55798EED1}" srcOrd="0" destOrd="0" presId="urn:microsoft.com/office/officeart/2005/8/layout/vProcess5"/>
    <dgm:cxn modelId="{7650DAB4-F29C-4AEB-ACD4-B60848CF1850}" type="presParOf" srcId="{E26016E8-7EB6-4593-AD3F-AE5958ECF86E}" destId="{F0E3F173-0DFC-44AD-9882-341325EA44A3}" srcOrd="0" destOrd="0" presId="urn:microsoft.com/office/officeart/2005/8/layout/vProcess5"/>
    <dgm:cxn modelId="{3FC77397-C98F-4B17-9612-CED246C56793}" type="presParOf" srcId="{E26016E8-7EB6-4593-AD3F-AE5958ECF86E}" destId="{3B4D7B25-247C-47CF-B999-48F55798EED1}" srcOrd="1" destOrd="0" presId="urn:microsoft.com/office/officeart/2005/8/layout/vProcess5"/>
    <dgm:cxn modelId="{061794CD-226F-486A-AE44-645612CA3D8B}" type="presParOf" srcId="{E26016E8-7EB6-4593-AD3F-AE5958ECF86E}" destId="{DF2E3802-A53D-43E6-A4DE-142817B34603}" srcOrd="2" destOrd="0" presId="urn:microsoft.com/office/officeart/2005/8/layout/vProcess5"/>
    <dgm:cxn modelId="{FCD10D85-E8FE-4A9F-9E15-065B368E62C9}" type="presParOf" srcId="{E26016E8-7EB6-4593-AD3F-AE5958ECF86E}" destId="{9B45583C-29E0-484E-BB5B-CB94FFC6E492}" srcOrd="3" destOrd="0" presId="urn:microsoft.com/office/officeart/2005/8/layout/vProcess5"/>
    <dgm:cxn modelId="{7561C2BA-C0D3-40AA-B01A-5D3E0A2D34C0}" type="presParOf" srcId="{E26016E8-7EB6-4593-AD3F-AE5958ECF86E}" destId="{158C589E-22C3-4EAD-B79A-B204F8D55D51}" srcOrd="4" destOrd="0" presId="urn:microsoft.com/office/officeart/2005/8/layout/vProcess5"/>
    <dgm:cxn modelId="{AC94C8F7-CDB4-4218-9BD3-6B3E3AD9406D}" type="presParOf" srcId="{E26016E8-7EB6-4593-AD3F-AE5958ECF86E}" destId="{AFB1B9E3-FF17-4FE7-A19F-E7A7B55BFA17}" srcOrd="5" destOrd="0" presId="urn:microsoft.com/office/officeart/2005/8/layout/vProcess5"/>
    <dgm:cxn modelId="{0724FDE5-C2F4-4949-A39C-DD9F8036233E}" type="presParOf" srcId="{E26016E8-7EB6-4593-AD3F-AE5958ECF86E}" destId="{B9959D9D-1DB9-4E87-AF22-EF2E7B57065F}" srcOrd="6" destOrd="0" presId="urn:microsoft.com/office/officeart/2005/8/layout/vProcess5"/>
    <dgm:cxn modelId="{3087737C-4FF2-4686-A1FB-319D00CA7428}" type="presParOf" srcId="{E26016E8-7EB6-4593-AD3F-AE5958ECF86E}" destId="{6E341404-F0E2-47A1-B080-20E2765718C5}" srcOrd="7" destOrd="0" presId="urn:microsoft.com/office/officeart/2005/8/layout/vProcess5"/>
    <dgm:cxn modelId="{92C12E9C-0B32-4D19-8E3E-FB49B8E8A85F}" type="presParOf" srcId="{E26016E8-7EB6-4593-AD3F-AE5958ECF86E}" destId="{54A40C77-40A4-4C77-8431-4EF62BCEF9BD}"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6370302-A215-450E-854C-805E059117A2}" type="doc">
      <dgm:prSet loTypeId="urn:microsoft.com/office/officeart/2005/8/layout/default" loCatId="list" qsTypeId="urn:microsoft.com/office/officeart/2005/8/quickstyle/simple4" qsCatId="simple" csTypeId="urn:microsoft.com/office/officeart/2005/8/colors/accent2_2" csCatId="accent2" phldr="1"/>
      <dgm:spPr/>
      <dgm:t>
        <a:bodyPr/>
        <a:lstStyle/>
        <a:p>
          <a:endParaRPr lang="en-US"/>
        </a:p>
      </dgm:t>
    </dgm:pt>
    <dgm:pt modelId="{D56EE183-D52E-448D-8336-2A0DEFABCF2C}">
      <dgm:prSet/>
      <dgm:spPr/>
      <dgm:t>
        <a:bodyPr/>
        <a:lstStyle/>
        <a:p>
          <a:r>
            <a:rPr lang="en-US"/>
            <a:t>ED provider</a:t>
          </a:r>
        </a:p>
      </dgm:t>
    </dgm:pt>
    <dgm:pt modelId="{06493817-B39E-4698-9DF4-FC93E38E4F17}" type="parTrans" cxnId="{EBF7F0E6-DED7-4820-8142-075EFEA19795}">
      <dgm:prSet/>
      <dgm:spPr/>
      <dgm:t>
        <a:bodyPr/>
        <a:lstStyle/>
        <a:p>
          <a:endParaRPr lang="en-US"/>
        </a:p>
      </dgm:t>
    </dgm:pt>
    <dgm:pt modelId="{3E6B5433-1B83-49DD-959D-8699F9AE2B66}" type="sibTrans" cxnId="{EBF7F0E6-DED7-4820-8142-075EFEA19795}">
      <dgm:prSet/>
      <dgm:spPr/>
      <dgm:t>
        <a:bodyPr/>
        <a:lstStyle/>
        <a:p>
          <a:endParaRPr lang="en-US"/>
        </a:p>
      </dgm:t>
    </dgm:pt>
    <dgm:pt modelId="{D2ED0695-AEB1-4137-B82F-7F683E24309A}">
      <dgm:prSet/>
      <dgm:spPr/>
      <dgm:t>
        <a:bodyPr/>
        <a:lstStyle/>
        <a:p>
          <a:r>
            <a:rPr lang="en-US" dirty="0" err="1"/>
            <a:t>Telepsychiatrist</a:t>
          </a:r>
          <a:r>
            <a:rPr lang="en-US" dirty="0"/>
            <a:t>/ BH ED psychiatrist</a:t>
          </a:r>
        </a:p>
      </dgm:t>
    </dgm:pt>
    <dgm:pt modelId="{9772ACA7-76C4-4C94-8D61-CC0398B646B6}" type="parTrans" cxnId="{9AC6240E-7FA2-43BB-BF6C-A28375263216}">
      <dgm:prSet/>
      <dgm:spPr/>
      <dgm:t>
        <a:bodyPr/>
        <a:lstStyle/>
        <a:p>
          <a:endParaRPr lang="en-US"/>
        </a:p>
      </dgm:t>
    </dgm:pt>
    <dgm:pt modelId="{9CFB6B52-0D4C-40EC-85A0-62613AF1CA40}" type="sibTrans" cxnId="{9AC6240E-7FA2-43BB-BF6C-A28375263216}">
      <dgm:prSet/>
      <dgm:spPr/>
      <dgm:t>
        <a:bodyPr/>
        <a:lstStyle/>
        <a:p>
          <a:endParaRPr lang="en-US"/>
        </a:p>
      </dgm:t>
    </dgm:pt>
    <dgm:pt modelId="{CC1EB02C-5FEB-45BD-A097-943223007A7F}">
      <dgm:prSet/>
      <dgm:spPr/>
      <dgm:t>
        <a:bodyPr/>
        <a:lstStyle/>
        <a:p>
          <a:r>
            <a:rPr lang="en-US" dirty="0"/>
            <a:t>Community Care Bridge</a:t>
          </a:r>
        </a:p>
      </dgm:t>
    </dgm:pt>
    <dgm:pt modelId="{DB5C6BE9-FF87-4625-B2AB-C9A71104248B}" type="parTrans" cxnId="{364EBAA0-442C-433C-8820-962094EEC0EB}">
      <dgm:prSet/>
      <dgm:spPr/>
      <dgm:t>
        <a:bodyPr/>
        <a:lstStyle/>
        <a:p>
          <a:endParaRPr lang="en-US"/>
        </a:p>
      </dgm:t>
    </dgm:pt>
    <dgm:pt modelId="{B9551093-2592-4F2E-B0D4-A2154EDE4C0C}" type="sibTrans" cxnId="{364EBAA0-442C-433C-8820-962094EEC0EB}">
      <dgm:prSet/>
      <dgm:spPr/>
      <dgm:t>
        <a:bodyPr/>
        <a:lstStyle/>
        <a:p>
          <a:endParaRPr lang="en-US"/>
        </a:p>
      </dgm:t>
    </dgm:pt>
    <dgm:pt modelId="{FC3C09B9-76C2-4D51-BD3B-238BDB134762}">
      <dgm:prSet/>
      <dgm:spPr/>
      <dgm:t>
        <a:bodyPr/>
        <a:lstStyle/>
        <a:p>
          <a:r>
            <a:rPr lang="en-US"/>
            <a:t>BH Patient Placement</a:t>
          </a:r>
        </a:p>
      </dgm:t>
    </dgm:pt>
    <dgm:pt modelId="{40CFAF38-F09E-49BD-AE0A-23CEA5D56E51}" type="parTrans" cxnId="{64FC9E68-FA09-4DF9-820C-0971E68B4581}">
      <dgm:prSet/>
      <dgm:spPr/>
      <dgm:t>
        <a:bodyPr/>
        <a:lstStyle/>
        <a:p>
          <a:endParaRPr lang="en-US"/>
        </a:p>
      </dgm:t>
    </dgm:pt>
    <dgm:pt modelId="{DC3C89C8-B211-4BA0-9537-6894B062B249}" type="sibTrans" cxnId="{64FC9E68-FA09-4DF9-820C-0971E68B4581}">
      <dgm:prSet/>
      <dgm:spPr/>
      <dgm:t>
        <a:bodyPr/>
        <a:lstStyle/>
        <a:p>
          <a:endParaRPr lang="en-US"/>
        </a:p>
      </dgm:t>
    </dgm:pt>
    <dgm:pt modelId="{A8B21097-B7CA-406B-ACC4-07BA088FA148}">
      <dgm:prSet/>
      <dgm:spPr/>
      <dgm:t>
        <a:bodyPr/>
        <a:lstStyle/>
        <a:p>
          <a:r>
            <a:rPr lang="en-US"/>
            <a:t>Medical/ Pediatric IP provider</a:t>
          </a:r>
        </a:p>
      </dgm:t>
    </dgm:pt>
    <dgm:pt modelId="{EC159D2E-EBCC-4DE1-8DED-8C9983128608}" type="parTrans" cxnId="{D59F105F-8F47-43DD-BC8F-1608BB6F8FC3}">
      <dgm:prSet/>
      <dgm:spPr/>
      <dgm:t>
        <a:bodyPr/>
        <a:lstStyle/>
        <a:p>
          <a:endParaRPr lang="en-US"/>
        </a:p>
      </dgm:t>
    </dgm:pt>
    <dgm:pt modelId="{9F113B49-448F-40C1-834D-55CD3E026CBE}" type="sibTrans" cxnId="{D59F105F-8F47-43DD-BC8F-1608BB6F8FC3}">
      <dgm:prSet/>
      <dgm:spPr/>
      <dgm:t>
        <a:bodyPr/>
        <a:lstStyle/>
        <a:p>
          <a:endParaRPr lang="en-US"/>
        </a:p>
      </dgm:t>
    </dgm:pt>
    <dgm:pt modelId="{2A0683D1-A412-476C-BC3F-4AAC7AA46475}">
      <dgm:prSet/>
      <dgm:spPr/>
      <dgm:t>
        <a:bodyPr/>
        <a:lstStyle/>
        <a:p>
          <a:r>
            <a:rPr lang="en-US"/>
            <a:t>Consult Liaison Psychiatrist</a:t>
          </a:r>
        </a:p>
      </dgm:t>
    </dgm:pt>
    <dgm:pt modelId="{13289111-1463-4188-A00C-4712C5D63BBF}" type="parTrans" cxnId="{AA923EA4-383F-4FD6-B9D9-678DF9857D15}">
      <dgm:prSet/>
      <dgm:spPr/>
      <dgm:t>
        <a:bodyPr/>
        <a:lstStyle/>
        <a:p>
          <a:endParaRPr lang="en-US"/>
        </a:p>
      </dgm:t>
    </dgm:pt>
    <dgm:pt modelId="{A1670808-10C7-4079-A5B1-61A3C0CBA9A5}" type="sibTrans" cxnId="{AA923EA4-383F-4FD6-B9D9-678DF9857D15}">
      <dgm:prSet/>
      <dgm:spPr/>
      <dgm:t>
        <a:bodyPr/>
        <a:lstStyle/>
        <a:p>
          <a:endParaRPr lang="en-US"/>
        </a:p>
      </dgm:t>
    </dgm:pt>
    <dgm:pt modelId="{B8751AEC-70CF-4E39-A326-6DDD91824FD5}">
      <dgm:prSet/>
      <dgm:spPr/>
      <dgm:t>
        <a:bodyPr/>
        <a:lstStyle/>
        <a:p>
          <a:r>
            <a:rPr lang="en-US"/>
            <a:t>Consult Liaison Addictions Specialist</a:t>
          </a:r>
        </a:p>
      </dgm:t>
    </dgm:pt>
    <dgm:pt modelId="{F1917FB3-8EBF-499F-A19F-7AD76AABB0DA}" type="parTrans" cxnId="{CB54AB4A-17D5-4311-B909-86196E6AF174}">
      <dgm:prSet/>
      <dgm:spPr/>
      <dgm:t>
        <a:bodyPr/>
        <a:lstStyle/>
        <a:p>
          <a:endParaRPr lang="en-US"/>
        </a:p>
      </dgm:t>
    </dgm:pt>
    <dgm:pt modelId="{23670D0F-37FC-4F0B-B43C-7EB4CF11B117}" type="sibTrans" cxnId="{CB54AB4A-17D5-4311-B909-86196E6AF174}">
      <dgm:prSet/>
      <dgm:spPr/>
      <dgm:t>
        <a:bodyPr/>
        <a:lstStyle/>
        <a:p>
          <a:endParaRPr lang="en-US"/>
        </a:p>
      </dgm:t>
    </dgm:pt>
    <dgm:pt modelId="{02987BDF-5A7B-47FC-94AA-0ABB70FD4FF0}">
      <dgm:prSet/>
      <dgm:spPr/>
      <dgm:t>
        <a:bodyPr/>
        <a:lstStyle/>
        <a:p>
          <a:r>
            <a:rPr lang="en-US"/>
            <a:t>IP Psychiatrist</a:t>
          </a:r>
        </a:p>
      </dgm:t>
    </dgm:pt>
    <dgm:pt modelId="{058D87D1-148F-4428-A6A1-99559B674444}" type="parTrans" cxnId="{CE007BCB-0A7F-4ADC-ACF7-297F1350F4FC}">
      <dgm:prSet/>
      <dgm:spPr/>
      <dgm:t>
        <a:bodyPr/>
        <a:lstStyle/>
        <a:p>
          <a:endParaRPr lang="en-US"/>
        </a:p>
      </dgm:t>
    </dgm:pt>
    <dgm:pt modelId="{36E33F4D-E1F9-44A8-9A5A-9EEDF13D5F9E}" type="sibTrans" cxnId="{CE007BCB-0A7F-4ADC-ACF7-297F1350F4FC}">
      <dgm:prSet/>
      <dgm:spPr/>
      <dgm:t>
        <a:bodyPr/>
        <a:lstStyle/>
        <a:p>
          <a:endParaRPr lang="en-US"/>
        </a:p>
      </dgm:t>
    </dgm:pt>
    <dgm:pt modelId="{5686FB15-CB46-457A-97D5-16FFEFACA96A}">
      <dgm:prSet/>
      <dgm:spPr/>
      <dgm:t>
        <a:bodyPr/>
        <a:lstStyle/>
        <a:p>
          <a:r>
            <a:rPr lang="en-US"/>
            <a:t>IP Social Worker</a:t>
          </a:r>
        </a:p>
      </dgm:t>
    </dgm:pt>
    <dgm:pt modelId="{507BE019-6499-43B9-9D70-2C37E6C3169C}" type="parTrans" cxnId="{7F2E1776-E098-41E9-A6B1-76D9C26540F0}">
      <dgm:prSet/>
      <dgm:spPr/>
      <dgm:t>
        <a:bodyPr/>
        <a:lstStyle/>
        <a:p>
          <a:endParaRPr lang="en-US"/>
        </a:p>
      </dgm:t>
    </dgm:pt>
    <dgm:pt modelId="{34B2DBEB-97DF-4D18-ACF8-1CF84DE098F1}" type="sibTrans" cxnId="{7F2E1776-E098-41E9-A6B1-76D9C26540F0}">
      <dgm:prSet/>
      <dgm:spPr/>
      <dgm:t>
        <a:bodyPr/>
        <a:lstStyle/>
        <a:p>
          <a:endParaRPr lang="en-US"/>
        </a:p>
      </dgm:t>
    </dgm:pt>
    <dgm:pt modelId="{6B3F46FB-E4E2-4C32-BCAF-8629D0D85F1F}">
      <dgm:prSet/>
      <dgm:spPr/>
      <dgm:t>
        <a:bodyPr/>
        <a:lstStyle/>
        <a:p>
          <a:r>
            <a:rPr lang="en-US"/>
            <a:t>OP Psychiatrist/ therapist</a:t>
          </a:r>
        </a:p>
      </dgm:t>
    </dgm:pt>
    <dgm:pt modelId="{557766F9-A369-4D74-8A60-8210C5FD1FBB}" type="parTrans" cxnId="{4CD1A7C6-51E5-4806-BBD6-02D71EC8D2D3}">
      <dgm:prSet/>
      <dgm:spPr/>
      <dgm:t>
        <a:bodyPr/>
        <a:lstStyle/>
        <a:p>
          <a:endParaRPr lang="en-US"/>
        </a:p>
      </dgm:t>
    </dgm:pt>
    <dgm:pt modelId="{C45421AF-E036-4543-8BFA-9E00EEFF3276}" type="sibTrans" cxnId="{4CD1A7C6-51E5-4806-BBD6-02D71EC8D2D3}">
      <dgm:prSet/>
      <dgm:spPr/>
      <dgm:t>
        <a:bodyPr/>
        <a:lstStyle/>
        <a:p>
          <a:endParaRPr lang="en-US"/>
        </a:p>
      </dgm:t>
    </dgm:pt>
    <dgm:pt modelId="{EBD830FF-9580-4333-B419-DE48678C3382}">
      <dgm:prSet/>
      <dgm:spPr/>
      <dgm:t>
        <a:bodyPr/>
        <a:lstStyle/>
        <a:p>
          <a:r>
            <a:rPr lang="en-US"/>
            <a:t>PCP</a:t>
          </a:r>
        </a:p>
      </dgm:t>
    </dgm:pt>
    <dgm:pt modelId="{507F2A3C-88C7-4E7F-AB4F-4B5A7B5832E8}" type="parTrans" cxnId="{8CDFE9F9-29C1-4B9B-9922-41E8C26A27DB}">
      <dgm:prSet/>
      <dgm:spPr/>
      <dgm:t>
        <a:bodyPr/>
        <a:lstStyle/>
        <a:p>
          <a:endParaRPr lang="en-US"/>
        </a:p>
      </dgm:t>
    </dgm:pt>
    <dgm:pt modelId="{9B47D8DB-615D-4D26-8F8F-1C4F4CC702B9}" type="sibTrans" cxnId="{8CDFE9F9-29C1-4B9B-9922-41E8C26A27DB}">
      <dgm:prSet/>
      <dgm:spPr/>
      <dgm:t>
        <a:bodyPr/>
        <a:lstStyle/>
        <a:p>
          <a:endParaRPr lang="en-US"/>
        </a:p>
      </dgm:t>
    </dgm:pt>
    <dgm:pt modelId="{D39E478C-B86A-493A-84B8-22CB70032B25}" type="pres">
      <dgm:prSet presAssocID="{A6370302-A215-450E-854C-805E059117A2}" presName="diagram" presStyleCnt="0">
        <dgm:presLayoutVars>
          <dgm:dir/>
          <dgm:resizeHandles val="exact"/>
        </dgm:presLayoutVars>
      </dgm:prSet>
      <dgm:spPr/>
    </dgm:pt>
    <dgm:pt modelId="{06B7692A-B464-4620-BE0F-B776A95547F0}" type="pres">
      <dgm:prSet presAssocID="{D56EE183-D52E-448D-8336-2A0DEFABCF2C}" presName="node" presStyleLbl="node1" presStyleIdx="0" presStyleCnt="11">
        <dgm:presLayoutVars>
          <dgm:bulletEnabled val="1"/>
        </dgm:presLayoutVars>
      </dgm:prSet>
      <dgm:spPr/>
    </dgm:pt>
    <dgm:pt modelId="{B68DEF4F-27C3-4C9D-AA98-32A59E65CDC0}" type="pres">
      <dgm:prSet presAssocID="{3E6B5433-1B83-49DD-959D-8699F9AE2B66}" presName="sibTrans" presStyleCnt="0"/>
      <dgm:spPr/>
    </dgm:pt>
    <dgm:pt modelId="{4C8C509C-3E01-443C-BE13-75D8DEFD845F}" type="pres">
      <dgm:prSet presAssocID="{D2ED0695-AEB1-4137-B82F-7F683E24309A}" presName="node" presStyleLbl="node1" presStyleIdx="1" presStyleCnt="11">
        <dgm:presLayoutVars>
          <dgm:bulletEnabled val="1"/>
        </dgm:presLayoutVars>
      </dgm:prSet>
      <dgm:spPr/>
    </dgm:pt>
    <dgm:pt modelId="{7EBAC5E2-CEAB-4110-B560-40E53E67A956}" type="pres">
      <dgm:prSet presAssocID="{9CFB6B52-0D4C-40EC-85A0-62613AF1CA40}" presName="sibTrans" presStyleCnt="0"/>
      <dgm:spPr/>
    </dgm:pt>
    <dgm:pt modelId="{889B18C4-8039-4BA9-A294-D89E6B09F21E}" type="pres">
      <dgm:prSet presAssocID="{CC1EB02C-5FEB-45BD-A097-943223007A7F}" presName="node" presStyleLbl="node1" presStyleIdx="2" presStyleCnt="11">
        <dgm:presLayoutVars>
          <dgm:bulletEnabled val="1"/>
        </dgm:presLayoutVars>
      </dgm:prSet>
      <dgm:spPr/>
    </dgm:pt>
    <dgm:pt modelId="{2567C153-AE93-4D74-B222-C52BE97F0CD3}" type="pres">
      <dgm:prSet presAssocID="{B9551093-2592-4F2E-B0D4-A2154EDE4C0C}" presName="sibTrans" presStyleCnt="0"/>
      <dgm:spPr/>
    </dgm:pt>
    <dgm:pt modelId="{5BEBBE3C-C5E2-49D4-A3F6-671B4B3F4A9F}" type="pres">
      <dgm:prSet presAssocID="{FC3C09B9-76C2-4D51-BD3B-238BDB134762}" presName="node" presStyleLbl="node1" presStyleIdx="3" presStyleCnt="11">
        <dgm:presLayoutVars>
          <dgm:bulletEnabled val="1"/>
        </dgm:presLayoutVars>
      </dgm:prSet>
      <dgm:spPr/>
    </dgm:pt>
    <dgm:pt modelId="{7DAE3170-0D79-42E7-9694-87D9D5258E98}" type="pres">
      <dgm:prSet presAssocID="{DC3C89C8-B211-4BA0-9537-6894B062B249}" presName="sibTrans" presStyleCnt="0"/>
      <dgm:spPr/>
    </dgm:pt>
    <dgm:pt modelId="{75B67794-6B72-4C96-BF6F-665D42D3CB4A}" type="pres">
      <dgm:prSet presAssocID="{A8B21097-B7CA-406B-ACC4-07BA088FA148}" presName="node" presStyleLbl="node1" presStyleIdx="4" presStyleCnt="11">
        <dgm:presLayoutVars>
          <dgm:bulletEnabled val="1"/>
        </dgm:presLayoutVars>
      </dgm:prSet>
      <dgm:spPr/>
    </dgm:pt>
    <dgm:pt modelId="{2077E3C8-1702-4E47-9CD0-5E9B7F5568F3}" type="pres">
      <dgm:prSet presAssocID="{9F113B49-448F-40C1-834D-55CD3E026CBE}" presName="sibTrans" presStyleCnt="0"/>
      <dgm:spPr/>
    </dgm:pt>
    <dgm:pt modelId="{FB873747-1EE0-4C0E-AC78-41DDA651A0F6}" type="pres">
      <dgm:prSet presAssocID="{2A0683D1-A412-476C-BC3F-4AAC7AA46475}" presName="node" presStyleLbl="node1" presStyleIdx="5" presStyleCnt="11">
        <dgm:presLayoutVars>
          <dgm:bulletEnabled val="1"/>
        </dgm:presLayoutVars>
      </dgm:prSet>
      <dgm:spPr/>
    </dgm:pt>
    <dgm:pt modelId="{C82CFFB5-5790-44C1-A959-564AE573940F}" type="pres">
      <dgm:prSet presAssocID="{A1670808-10C7-4079-A5B1-61A3C0CBA9A5}" presName="sibTrans" presStyleCnt="0"/>
      <dgm:spPr/>
    </dgm:pt>
    <dgm:pt modelId="{65EB6256-D9D3-4347-ABF9-CF49F4FFCF30}" type="pres">
      <dgm:prSet presAssocID="{B8751AEC-70CF-4E39-A326-6DDD91824FD5}" presName="node" presStyleLbl="node1" presStyleIdx="6" presStyleCnt="11">
        <dgm:presLayoutVars>
          <dgm:bulletEnabled val="1"/>
        </dgm:presLayoutVars>
      </dgm:prSet>
      <dgm:spPr/>
    </dgm:pt>
    <dgm:pt modelId="{8F516671-652C-49E0-99F3-55168C6C26E1}" type="pres">
      <dgm:prSet presAssocID="{23670D0F-37FC-4F0B-B43C-7EB4CF11B117}" presName="sibTrans" presStyleCnt="0"/>
      <dgm:spPr/>
    </dgm:pt>
    <dgm:pt modelId="{6511C849-5BA1-40D1-A105-B3D0B31D358A}" type="pres">
      <dgm:prSet presAssocID="{02987BDF-5A7B-47FC-94AA-0ABB70FD4FF0}" presName="node" presStyleLbl="node1" presStyleIdx="7" presStyleCnt="11">
        <dgm:presLayoutVars>
          <dgm:bulletEnabled val="1"/>
        </dgm:presLayoutVars>
      </dgm:prSet>
      <dgm:spPr/>
    </dgm:pt>
    <dgm:pt modelId="{1F2A26F8-AC4C-489C-8D12-16BD1A3A78C3}" type="pres">
      <dgm:prSet presAssocID="{36E33F4D-E1F9-44A8-9A5A-9EEDF13D5F9E}" presName="sibTrans" presStyleCnt="0"/>
      <dgm:spPr/>
    </dgm:pt>
    <dgm:pt modelId="{0BA7CAA2-0DE5-4968-94B3-C9BE98F28D6F}" type="pres">
      <dgm:prSet presAssocID="{5686FB15-CB46-457A-97D5-16FFEFACA96A}" presName="node" presStyleLbl="node1" presStyleIdx="8" presStyleCnt="11">
        <dgm:presLayoutVars>
          <dgm:bulletEnabled val="1"/>
        </dgm:presLayoutVars>
      </dgm:prSet>
      <dgm:spPr/>
    </dgm:pt>
    <dgm:pt modelId="{20FF2B10-78DC-4568-A119-49D99DE0CE93}" type="pres">
      <dgm:prSet presAssocID="{34B2DBEB-97DF-4D18-ACF8-1CF84DE098F1}" presName="sibTrans" presStyleCnt="0"/>
      <dgm:spPr/>
    </dgm:pt>
    <dgm:pt modelId="{15128701-CE55-464F-819A-93D1EFEB49B6}" type="pres">
      <dgm:prSet presAssocID="{6B3F46FB-E4E2-4C32-BCAF-8629D0D85F1F}" presName="node" presStyleLbl="node1" presStyleIdx="9" presStyleCnt="11">
        <dgm:presLayoutVars>
          <dgm:bulletEnabled val="1"/>
        </dgm:presLayoutVars>
      </dgm:prSet>
      <dgm:spPr/>
    </dgm:pt>
    <dgm:pt modelId="{2E705B1E-D9FF-448D-9283-B41F3505B2CE}" type="pres">
      <dgm:prSet presAssocID="{C45421AF-E036-4543-8BFA-9E00EEFF3276}" presName="sibTrans" presStyleCnt="0"/>
      <dgm:spPr/>
    </dgm:pt>
    <dgm:pt modelId="{9AF242BF-06EA-440D-86E3-9B9389598985}" type="pres">
      <dgm:prSet presAssocID="{EBD830FF-9580-4333-B419-DE48678C3382}" presName="node" presStyleLbl="node1" presStyleIdx="10" presStyleCnt="11">
        <dgm:presLayoutVars>
          <dgm:bulletEnabled val="1"/>
        </dgm:presLayoutVars>
      </dgm:prSet>
      <dgm:spPr/>
    </dgm:pt>
  </dgm:ptLst>
  <dgm:cxnLst>
    <dgm:cxn modelId="{20B3A10D-CF34-4DD9-B18D-57E1EC6CB25E}" type="presOf" srcId="{B8751AEC-70CF-4E39-A326-6DDD91824FD5}" destId="{65EB6256-D9D3-4347-ABF9-CF49F4FFCF30}" srcOrd="0" destOrd="0" presId="urn:microsoft.com/office/officeart/2005/8/layout/default"/>
    <dgm:cxn modelId="{9AC6240E-7FA2-43BB-BF6C-A28375263216}" srcId="{A6370302-A215-450E-854C-805E059117A2}" destId="{D2ED0695-AEB1-4137-B82F-7F683E24309A}" srcOrd="1" destOrd="0" parTransId="{9772ACA7-76C4-4C94-8D61-CC0398B646B6}" sibTransId="{9CFB6B52-0D4C-40EC-85A0-62613AF1CA40}"/>
    <dgm:cxn modelId="{33D62121-A123-4F4F-B762-40C1516B68E2}" type="presOf" srcId="{2A0683D1-A412-476C-BC3F-4AAC7AA46475}" destId="{FB873747-1EE0-4C0E-AC78-41DDA651A0F6}" srcOrd="0" destOrd="0" presId="urn:microsoft.com/office/officeart/2005/8/layout/default"/>
    <dgm:cxn modelId="{072EBD21-70DB-4FF2-B84F-E6E2FBF797A7}" type="presOf" srcId="{02987BDF-5A7B-47FC-94AA-0ABB70FD4FF0}" destId="{6511C849-5BA1-40D1-A105-B3D0B31D358A}" srcOrd="0" destOrd="0" presId="urn:microsoft.com/office/officeart/2005/8/layout/default"/>
    <dgm:cxn modelId="{EF415E3B-8FF2-40E6-9ADB-12DB2995EA53}" type="presOf" srcId="{A8B21097-B7CA-406B-ACC4-07BA088FA148}" destId="{75B67794-6B72-4C96-BF6F-665D42D3CB4A}" srcOrd="0" destOrd="0" presId="urn:microsoft.com/office/officeart/2005/8/layout/default"/>
    <dgm:cxn modelId="{9904393D-690D-43CA-A79B-4613DCC65511}" type="presOf" srcId="{CC1EB02C-5FEB-45BD-A097-943223007A7F}" destId="{889B18C4-8039-4BA9-A294-D89E6B09F21E}" srcOrd="0" destOrd="0" presId="urn:microsoft.com/office/officeart/2005/8/layout/default"/>
    <dgm:cxn modelId="{B953C940-26A4-40A6-A5CD-742DB348CF4D}" type="presOf" srcId="{D56EE183-D52E-448D-8336-2A0DEFABCF2C}" destId="{06B7692A-B464-4620-BE0F-B776A95547F0}" srcOrd="0" destOrd="0" presId="urn:microsoft.com/office/officeart/2005/8/layout/default"/>
    <dgm:cxn modelId="{D59F105F-8F47-43DD-BC8F-1608BB6F8FC3}" srcId="{A6370302-A215-450E-854C-805E059117A2}" destId="{A8B21097-B7CA-406B-ACC4-07BA088FA148}" srcOrd="4" destOrd="0" parTransId="{EC159D2E-EBCC-4DE1-8DED-8C9983128608}" sibTransId="{9F113B49-448F-40C1-834D-55CD3E026CBE}"/>
    <dgm:cxn modelId="{64FC9E68-FA09-4DF9-820C-0971E68B4581}" srcId="{A6370302-A215-450E-854C-805E059117A2}" destId="{FC3C09B9-76C2-4D51-BD3B-238BDB134762}" srcOrd="3" destOrd="0" parTransId="{40CFAF38-F09E-49BD-AE0A-23CEA5D56E51}" sibTransId="{DC3C89C8-B211-4BA0-9537-6894B062B249}"/>
    <dgm:cxn modelId="{CB54AB4A-17D5-4311-B909-86196E6AF174}" srcId="{A6370302-A215-450E-854C-805E059117A2}" destId="{B8751AEC-70CF-4E39-A326-6DDD91824FD5}" srcOrd="6" destOrd="0" parTransId="{F1917FB3-8EBF-499F-A19F-7AD76AABB0DA}" sibTransId="{23670D0F-37FC-4F0B-B43C-7EB4CF11B117}"/>
    <dgm:cxn modelId="{7F2E1776-E098-41E9-A6B1-76D9C26540F0}" srcId="{A6370302-A215-450E-854C-805E059117A2}" destId="{5686FB15-CB46-457A-97D5-16FFEFACA96A}" srcOrd="8" destOrd="0" parTransId="{507BE019-6499-43B9-9D70-2C37E6C3169C}" sibTransId="{34B2DBEB-97DF-4D18-ACF8-1CF84DE098F1}"/>
    <dgm:cxn modelId="{63B9FE9A-BE57-4D57-A462-FED79F37B6C5}" type="presOf" srcId="{FC3C09B9-76C2-4D51-BD3B-238BDB134762}" destId="{5BEBBE3C-C5E2-49D4-A3F6-671B4B3F4A9F}" srcOrd="0" destOrd="0" presId="urn:microsoft.com/office/officeart/2005/8/layout/default"/>
    <dgm:cxn modelId="{364EBAA0-442C-433C-8820-962094EEC0EB}" srcId="{A6370302-A215-450E-854C-805E059117A2}" destId="{CC1EB02C-5FEB-45BD-A097-943223007A7F}" srcOrd="2" destOrd="0" parTransId="{DB5C6BE9-FF87-4625-B2AB-C9A71104248B}" sibTransId="{B9551093-2592-4F2E-B0D4-A2154EDE4C0C}"/>
    <dgm:cxn modelId="{AA923EA4-383F-4FD6-B9D9-678DF9857D15}" srcId="{A6370302-A215-450E-854C-805E059117A2}" destId="{2A0683D1-A412-476C-BC3F-4AAC7AA46475}" srcOrd="5" destOrd="0" parTransId="{13289111-1463-4188-A00C-4712C5D63BBF}" sibTransId="{A1670808-10C7-4079-A5B1-61A3C0CBA9A5}"/>
    <dgm:cxn modelId="{EB01A7A7-711F-4EF0-B7C0-0E2A60FA1CF3}" type="presOf" srcId="{EBD830FF-9580-4333-B419-DE48678C3382}" destId="{9AF242BF-06EA-440D-86E3-9B9389598985}" srcOrd="0" destOrd="0" presId="urn:microsoft.com/office/officeart/2005/8/layout/default"/>
    <dgm:cxn modelId="{7633FEB2-B965-4F65-85F4-26F60C904509}" type="presOf" srcId="{5686FB15-CB46-457A-97D5-16FFEFACA96A}" destId="{0BA7CAA2-0DE5-4968-94B3-C9BE98F28D6F}" srcOrd="0" destOrd="0" presId="urn:microsoft.com/office/officeart/2005/8/layout/default"/>
    <dgm:cxn modelId="{4CD1A7C6-51E5-4806-BBD6-02D71EC8D2D3}" srcId="{A6370302-A215-450E-854C-805E059117A2}" destId="{6B3F46FB-E4E2-4C32-BCAF-8629D0D85F1F}" srcOrd="9" destOrd="0" parTransId="{557766F9-A369-4D74-8A60-8210C5FD1FBB}" sibTransId="{C45421AF-E036-4543-8BFA-9E00EEFF3276}"/>
    <dgm:cxn modelId="{88F2EFCA-0138-4A2E-B134-9B27D3B951F6}" type="presOf" srcId="{6B3F46FB-E4E2-4C32-BCAF-8629D0D85F1F}" destId="{15128701-CE55-464F-819A-93D1EFEB49B6}" srcOrd="0" destOrd="0" presId="urn:microsoft.com/office/officeart/2005/8/layout/default"/>
    <dgm:cxn modelId="{CE007BCB-0A7F-4ADC-ACF7-297F1350F4FC}" srcId="{A6370302-A215-450E-854C-805E059117A2}" destId="{02987BDF-5A7B-47FC-94AA-0ABB70FD4FF0}" srcOrd="7" destOrd="0" parTransId="{058D87D1-148F-4428-A6A1-99559B674444}" sibTransId="{36E33F4D-E1F9-44A8-9A5A-9EEDF13D5F9E}"/>
    <dgm:cxn modelId="{36C870E5-3731-4C09-A067-8B85277E28B4}" type="presOf" srcId="{A6370302-A215-450E-854C-805E059117A2}" destId="{D39E478C-B86A-493A-84B8-22CB70032B25}" srcOrd="0" destOrd="0" presId="urn:microsoft.com/office/officeart/2005/8/layout/default"/>
    <dgm:cxn modelId="{EBF7F0E6-DED7-4820-8142-075EFEA19795}" srcId="{A6370302-A215-450E-854C-805E059117A2}" destId="{D56EE183-D52E-448D-8336-2A0DEFABCF2C}" srcOrd="0" destOrd="0" parTransId="{06493817-B39E-4698-9DF4-FC93E38E4F17}" sibTransId="{3E6B5433-1B83-49DD-959D-8699F9AE2B66}"/>
    <dgm:cxn modelId="{BCFE55F4-8C64-4966-AB11-C30C54965E69}" type="presOf" srcId="{D2ED0695-AEB1-4137-B82F-7F683E24309A}" destId="{4C8C509C-3E01-443C-BE13-75D8DEFD845F}" srcOrd="0" destOrd="0" presId="urn:microsoft.com/office/officeart/2005/8/layout/default"/>
    <dgm:cxn modelId="{8CDFE9F9-29C1-4B9B-9922-41E8C26A27DB}" srcId="{A6370302-A215-450E-854C-805E059117A2}" destId="{EBD830FF-9580-4333-B419-DE48678C3382}" srcOrd="10" destOrd="0" parTransId="{507F2A3C-88C7-4E7F-AB4F-4B5A7B5832E8}" sibTransId="{9B47D8DB-615D-4D26-8F8F-1C4F4CC702B9}"/>
    <dgm:cxn modelId="{A92A5366-C190-4BC8-B351-C323C6C9EC97}" type="presParOf" srcId="{D39E478C-B86A-493A-84B8-22CB70032B25}" destId="{06B7692A-B464-4620-BE0F-B776A95547F0}" srcOrd="0" destOrd="0" presId="urn:microsoft.com/office/officeart/2005/8/layout/default"/>
    <dgm:cxn modelId="{E3AC7DE6-0459-46B9-B63C-2F4B0F5F7D37}" type="presParOf" srcId="{D39E478C-B86A-493A-84B8-22CB70032B25}" destId="{B68DEF4F-27C3-4C9D-AA98-32A59E65CDC0}" srcOrd="1" destOrd="0" presId="urn:microsoft.com/office/officeart/2005/8/layout/default"/>
    <dgm:cxn modelId="{8E16C9AC-D77F-458D-BCCA-BB1D8D25668A}" type="presParOf" srcId="{D39E478C-B86A-493A-84B8-22CB70032B25}" destId="{4C8C509C-3E01-443C-BE13-75D8DEFD845F}" srcOrd="2" destOrd="0" presId="urn:microsoft.com/office/officeart/2005/8/layout/default"/>
    <dgm:cxn modelId="{57126EC0-A657-4804-A028-BEE6C56DFA12}" type="presParOf" srcId="{D39E478C-B86A-493A-84B8-22CB70032B25}" destId="{7EBAC5E2-CEAB-4110-B560-40E53E67A956}" srcOrd="3" destOrd="0" presId="urn:microsoft.com/office/officeart/2005/8/layout/default"/>
    <dgm:cxn modelId="{3114E7BA-0D4E-4D3D-A241-DA02A666C809}" type="presParOf" srcId="{D39E478C-B86A-493A-84B8-22CB70032B25}" destId="{889B18C4-8039-4BA9-A294-D89E6B09F21E}" srcOrd="4" destOrd="0" presId="urn:microsoft.com/office/officeart/2005/8/layout/default"/>
    <dgm:cxn modelId="{CAE38FB5-A95C-4EE0-AAF9-2EEED48C6967}" type="presParOf" srcId="{D39E478C-B86A-493A-84B8-22CB70032B25}" destId="{2567C153-AE93-4D74-B222-C52BE97F0CD3}" srcOrd="5" destOrd="0" presId="urn:microsoft.com/office/officeart/2005/8/layout/default"/>
    <dgm:cxn modelId="{680E2309-8A5F-48FC-90F1-E14E5C1C57D7}" type="presParOf" srcId="{D39E478C-B86A-493A-84B8-22CB70032B25}" destId="{5BEBBE3C-C5E2-49D4-A3F6-671B4B3F4A9F}" srcOrd="6" destOrd="0" presId="urn:microsoft.com/office/officeart/2005/8/layout/default"/>
    <dgm:cxn modelId="{185AC6F9-8674-4100-81E4-1DBE58499E2A}" type="presParOf" srcId="{D39E478C-B86A-493A-84B8-22CB70032B25}" destId="{7DAE3170-0D79-42E7-9694-87D9D5258E98}" srcOrd="7" destOrd="0" presId="urn:microsoft.com/office/officeart/2005/8/layout/default"/>
    <dgm:cxn modelId="{AE4AB52A-89CB-4E45-81E9-94BE72C49117}" type="presParOf" srcId="{D39E478C-B86A-493A-84B8-22CB70032B25}" destId="{75B67794-6B72-4C96-BF6F-665D42D3CB4A}" srcOrd="8" destOrd="0" presId="urn:microsoft.com/office/officeart/2005/8/layout/default"/>
    <dgm:cxn modelId="{353C5017-CDA6-439C-BF83-AFE8956F788F}" type="presParOf" srcId="{D39E478C-B86A-493A-84B8-22CB70032B25}" destId="{2077E3C8-1702-4E47-9CD0-5E9B7F5568F3}" srcOrd="9" destOrd="0" presId="urn:microsoft.com/office/officeart/2005/8/layout/default"/>
    <dgm:cxn modelId="{EB09C069-A963-41FA-9F6C-29183CEC9005}" type="presParOf" srcId="{D39E478C-B86A-493A-84B8-22CB70032B25}" destId="{FB873747-1EE0-4C0E-AC78-41DDA651A0F6}" srcOrd="10" destOrd="0" presId="urn:microsoft.com/office/officeart/2005/8/layout/default"/>
    <dgm:cxn modelId="{D4BC926F-2000-4046-88B5-4D5652EDB67C}" type="presParOf" srcId="{D39E478C-B86A-493A-84B8-22CB70032B25}" destId="{C82CFFB5-5790-44C1-A959-564AE573940F}" srcOrd="11" destOrd="0" presId="urn:microsoft.com/office/officeart/2005/8/layout/default"/>
    <dgm:cxn modelId="{C46F04D1-61AA-4132-BC3C-FFDF029F5CBA}" type="presParOf" srcId="{D39E478C-B86A-493A-84B8-22CB70032B25}" destId="{65EB6256-D9D3-4347-ABF9-CF49F4FFCF30}" srcOrd="12" destOrd="0" presId="urn:microsoft.com/office/officeart/2005/8/layout/default"/>
    <dgm:cxn modelId="{24674E43-2E0E-4514-A9AD-DCD13F681145}" type="presParOf" srcId="{D39E478C-B86A-493A-84B8-22CB70032B25}" destId="{8F516671-652C-49E0-99F3-55168C6C26E1}" srcOrd="13" destOrd="0" presId="urn:microsoft.com/office/officeart/2005/8/layout/default"/>
    <dgm:cxn modelId="{184B910F-6CFB-4987-9530-9C6CACAAD72C}" type="presParOf" srcId="{D39E478C-B86A-493A-84B8-22CB70032B25}" destId="{6511C849-5BA1-40D1-A105-B3D0B31D358A}" srcOrd="14" destOrd="0" presId="urn:microsoft.com/office/officeart/2005/8/layout/default"/>
    <dgm:cxn modelId="{588D2A78-0C9D-4758-BAAB-1C4E2BE99E53}" type="presParOf" srcId="{D39E478C-B86A-493A-84B8-22CB70032B25}" destId="{1F2A26F8-AC4C-489C-8D12-16BD1A3A78C3}" srcOrd="15" destOrd="0" presId="urn:microsoft.com/office/officeart/2005/8/layout/default"/>
    <dgm:cxn modelId="{3B6CD78D-9751-4E4F-8D1A-7C1AA9ABA885}" type="presParOf" srcId="{D39E478C-B86A-493A-84B8-22CB70032B25}" destId="{0BA7CAA2-0DE5-4968-94B3-C9BE98F28D6F}" srcOrd="16" destOrd="0" presId="urn:microsoft.com/office/officeart/2005/8/layout/default"/>
    <dgm:cxn modelId="{3CD7CCE6-3EBE-4C5B-8FCF-68D8587062B3}" type="presParOf" srcId="{D39E478C-B86A-493A-84B8-22CB70032B25}" destId="{20FF2B10-78DC-4568-A119-49D99DE0CE93}" srcOrd="17" destOrd="0" presId="urn:microsoft.com/office/officeart/2005/8/layout/default"/>
    <dgm:cxn modelId="{492E82F9-E052-4AD3-AB56-D41E3298D11F}" type="presParOf" srcId="{D39E478C-B86A-493A-84B8-22CB70032B25}" destId="{15128701-CE55-464F-819A-93D1EFEB49B6}" srcOrd="18" destOrd="0" presId="urn:microsoft.com/office/officeart/2005/8/layout/default"/>
    <dgm:cxn modelId="{4087A03E-A4F9-4D94-AE87-669DB63C921C}" type="presParOf" srcId="{D39E478C-B86A-493A-84B8-22CB70032B25}" destId="{2E705B1E-D9FF-448D-9283-B41F3505B2CE}" srcOrd="19" destOrd="0" presId="urn:microsoft.com/office/officeart/2005/8/layout/default"/>
    <dgm:cxn modelId="{DDB04B43-49F8-45F9-BFC5-4ABD617376B7}" type="presParOf" srcId="{D39E478C-B86A-493A-84B8-22CB70032B25}" destId="{9AF242BF-06EA-440D-86E3-9B9389598985}" srcOrd="2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74AAEF8-802E-4379-8C54-6DF22A6CEC2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DBF64D83-F8AE-4242-B282-7EC7F9BF1282}">
      <dgm:prSet/>
      <dgm:spPr/>
      <dgm:t>
        <a:bodyPr/>
        <a:lstStyle/>
        <a:p>
          <a:r>
            <a:rPr lang="en-US"/>
            <a:t>Recommendations:</a:t>
          </a:r>
        </a:p>
      </dgm:t>
    </dgm:pt>
    <dgm:pt modelId="{2A23E05D-FBDA-4873-9C75-570A97AB025C}" type="parTrans" cxnId="{249C41A0-4C61-4BCE-ABA5-DEFB9D06E7CD}">
      <dgm:prSet/>
      <dgm:spPr/>
      <dgm:t>
        <a:bodyPr/>
        <a:lstStyle/>
        <a:p>
          <a:endParaRPr lang="en-US"/>
        </a:p>
      </dgm:t>
    </dgm:pt>
    <dgm:pt modelId="{832EC4EB-1BFC-4095-9080-8C684273F872}" type="sibTrans" cxnId="{249C41A0-4C61-4BCE-ABA5-DEFB9D06E7CD}">
      <dgm:prSet/>
      <dgm:spPr/>
      <dgm:t>
        <a:bodyPr/>
        <a:lstStyle/>
        <a:p>
          <a:endParaRPr lang="en-US"/>
        </a:p>
      </dgm:t>
    </dgm:pt>
    <dgm:pt modelId="{3FCA8401-C647-49D7-8E54-6562A43EF936}">
      <dgm:prSet/>
      <dgm:spPr/>
      <dgm:t>
        <a:bodyPr/>
        <a:lstStyle/>
        <a:p>
          <a:r>
            <a:rPr lang="en-US" dirty="0"/>
            <a:t>1. </a:t>
          </a:r>
          <a:r>
            <a:rPr lang="en-US"/>
            <a:t>Please no controlled substances.</a:t>
          </a:r>
        </a:p>
      </dgm:t>
    </dgm:pt>
    <dgm:pt modelId="{7DAD86DC-1F3D-4A99-9C8D-72BCA023EAB2}" type="parTrans" cxnId="{8B5053D5-1B44-414C-A2BB-6B9D5569B213}">
      <dgm:prSet/>
      <dgm:spPr/>
      <dgm:t>
        <a:bodyPr/>
        <a:lstStyle/>
        <a:p>
          <a:endParaRPr lang="en-US"/>
        </a:p>
      </dgm:t>
    </dgm:pt>
    <dgm:pt modelId="{DE0E276B-0E7B-463A-B067-267E43AB33E4}" type="sibTrans" cxnId="{8B5053D5-1B44-414C-A2BB-6B9D5569B213}">
      <dgm:prSet/>
      <dgm:spPr/>
      <dgm:t>
        <a:bodyPr/>
        <a:lstStyle/>
        <a:p>
          <a:endParaRPr lang="en-US"/>
        </a:p>
      </dgm:t>
    </dgm:pt>
    <dgm:pt modelId="{159841CC-6F68-4647-A20C-929002C48EEF}">
      <dgm:prSet/>
      <dgm:spPr/>
      <dgm:t>
        <a:bodyPr/>
        <a:lstStyle/>
        <a:p>
          <a:r>
            <a:rPr lang="en-US"/>
            <a:t>2. Minimize comfort measures such as extra blankets or snacks</a:t>
          </a:r>
        </a:p>
      </dgm:t>
    </dgm:pt>
    <dgm:pt modelId="{EC77A588-A1B8-424F-9B4A-8F8EFCEF92D4}" type="parTrans" cxnId="{A29D188C-5BBF-4516-BAF2-87067F9DB6A5}">
      <dgm:prSet/>
      <dgm:spPr/>
      <dgm:t>
        <a:bodyPr/>
        <a:lstStyle/>
        <a:p>
          <a:endParaRPr lang="en-US"/>
        </a:p>
      </dgm:t>
    </dgm:pt>
    <dgm:pt modelId="{4F29FAD3-5C62-4E39-8BA9-2EC93EF6D1A7}" type="sibTrans" cxnId="{A29D188C-5BBF-4516-BAF2-87067F9DB6A5}">
      <dgm:prSet/>
      <dgm:spPr/>
      <dgm:t>
        <a:bodyPr/>
        <a:lstStyle/>
        <a:p>
          <a:endParaRPr lang="en-US"/>
        </a:p>
      </dgm:t>
    </dgm:pt>
    <dgm:pt modelId="{A4DE7AD9-038B-4F60-B752-ACCF99F9C047}">
      <dgm:prSet/>
      <dgm:spPr/>
      <dgm:t>
        <a:bodyPr/>
        <a:lstStyle/>
        <a:p>
          <a:r>
            <a:rPr lang="en-US"/>
            <a:t>3. Notify Community Care Bridge case manager Jane Doe LCSW at 704-111-1111, when patient presents in ED</a:t>
          </a:r>
        </a:p>
      </dgm:t>
    </dgm:pt>
    <dgm:pt modelId="{B0258879-49DE-44A6-BA0F-5FA01D2629AF}" type="parTrans" cxnId="{8F0BC16F-180D-4E9F-B70E-2FA15C2D6B4E}">
      <dgm:prSet/>
      <dgm:spPr/>
      <dgm:t>
        <a:bodyPr/>
        <a:lstStyle/>
        <a:p>
          <a:endParaRPr lang="en-US"/>
        </a:p>
      </dgm:t>
    </dgm:pt>
    <dgm:pt modelId="{E4024703-B1D0-4AD2-A97C-B1CB0BF62CFA}" type="sibTrans" cxnId="{8F0BC16F-180D-4E9F-B70E-2FA15C2D6B4E}">
      <dgm:prSet/>
      <dgm:spPr/>
      <dgm:t>
        <a:bodyPr/>
        <a:lstStyle/>
        <a:p>
          <a:endParaRPr lang="en-US"/>
        </a:p>
      </dgm:t>
    </dgm:pt>
    <dgm:pt modelId="{C4E95F64-4932-423F-8875-5519D5424F9B}">
      <dgm:prSet/>
      <dgm:spPr/>
      <dgm:t>
        <a:bodyPr/>
        <a:lstStyle/>
        <a:p>
          <a:r>
            <a:rPr lang="en-US"/>
            <a:t>4. Recommend admission to BH IP unit to stabilize patient on meds</a:t>
          </a:r>
        </a:p>
      </dgm:t>
    </dgm:pt>
    <dgm:pt modelId="{3BAF129D-A17D-420E-9491-87A421C2BAFF}" type="parTrans" cxnId="{988ED3A6-13B7-46C7-892B-91BCF5C190BB}">
      <dgm:prSet/>
      <dgm:spPr/>
      <dgm:t>
        <a:bodyPr/>
        <a:lstStyle/>
        <a:p>
          <a:endParaRPr lang="en-US"/>
        </a:p>
      </dgm:t>
    </dgm:pt>
    <dgm:pt modelId="{E538007F-6487-45B6-9769-0F21FA196945}" type="sibTrans" cxnId="{988ED3A6-13B7-46C7-892B-91BCF5C190BB}">
      <dgm:prSet/>
      <dgm:spPr/>
      <dgm:t>
        <a:bodyPr/>
        <a:lstStyle/>
        <a:p>
          <a:endParaRPr lang="en-US"/>
        </a:p>
      </dgm:t>
    </dgm:pt>
    <dgm:pt modelId="{2945D0C5-9F88-4F7C-B927-7B4172EFEECA}">
      <dgm:prSet/>
      <dgm:spPr/>
      <dgm:t>
        <a:bodyPr/>
        <a:lstStyle/>
        <a:p>
          <a:r>
            <a:rPr lang="en-US"/>
            <a:t>5. Consider trial of  Invega Sustenna LAI to improve compliance</a:t>
          </a:r>
        </a:p>
      </dgm:t>
    </dgm:pt>
    <dgm:pt modelId="{0CEDF4FB-6D69-42DD-8813-53D3CA180062}" type="parTrans" cxnId="{DDC0FE44-C4F3-46FA-9BAB-09D99C186148}">
      <dgm:prSet/>
      <dgm:spPr/>
      <dgm:t>
        <a:bodyPr/>
        <a:lstStyle/>
        <a:p>
          <a:endParaRPr lang="en-US"/>
        </a:p>
      </dgm:t>
    </dgm:pt>
    <dgm:pt modelId="{A79BB65E-97AE-4E2B-A3AC-D0D89555CB26}" type="sibTrans" cxnId="{DDC0FE44-C4F3-46FA-9BAB-09D99C186148}">
      <dgm:prSet/>
      <dgm:spPr/>
      <dgm:t>
        <a:bodyPr/>
        <a:lstStyle/>
        <a:p>
          <a:endParaRPr lang="en-US"/>
        </a:p>
      </dgm:t>
    </dgm:pt>
    <dgm:pt modelId="{A5F6E01B-251A-49DA-BB59-854718BEE3D4}">
      <dgm:prSet/>
      <dgm:spPr/>
      <dgm:t>
        <a:bodyPr/>
        <a:lstStyle/>
        <a:p>
          <a:r>
            <a:rPr lang="en-US"/>
            <a:t>6. Recommend referral to ACT team services</a:t>
          </a:r>
        </a:p>
      </dgm:t>
    </dgm:pt>
    <dgm:pt modelId="{9F09539B-A3B0-4D86-8E3B-B901B1ACB5EB}" type="parTrans" cxnId="{87D6E5E2-1B40-4E43-B39A-2AF052D035A2}">
      <dgm:prSet/>
      <dgm:spPr/>
      <dgm:t>
        <a:bodyPr/>
        <a:lstStyle/>
        <a:p>
          <a:endParaRPr lang="en-US"/>
        </a:p>
      </dgm:t>
    </dgm:pt>
    <dgm:pt modelId="{807DDC52-F667-4B50-9055-60CCDAADC2A0}" type="sibTrans" cxnId="{87D6E5E2-1B40-4E43-B39A-2AF052D035A2}">
      <dgm:prSet/>
      <dgm:spPr/>
      <dgm:t>
        <a:bodyPr/>
        <a:lstStyle/>
        <a:p>
          <a:endParaRPr lang="en-US"/>
        </a:p>
      </dgm:t>
    </dgm:pt>
    <dgm:pt modelId="{CD6ED374-0F56-4413-9870-E7941455FCDE}">
      <dgm:prSet/>
      <dgm:spPr/>
      <dgm:t>
        <a:bodyPr/>
        <a:lstStyle/>
        <a:p>
          <a:r>
            <a:rPr lang="en-US"/>
            <a:t>7. Advocate for a payee to be assigned a payee.</a:t>
          </a:r>
        </a:p>
      </dgm:t>
    </dgm:pt>
    <dgm:pt modelId="{B7092D2A-74E5-470C-BD47-ED21153FBCD6}" type="parTrans" cxnId="{0B394B25-8C6A-4D45-BC9D-3C3F03947749}">
      <dgm:prSet/>
      <dgm:spPr/>
      <dgm:t>
        <a:bodyPr/>
        <a:lstStyle/>
        <a:p>
          <a:endParaRPr lang="en-US"/>
        </a:p>
      </dgm:t>
    </dgm:pt>
    <dgm:pt modelId="{B309BF77-3110-4FD3-BABD-3E7CFA10B572}" type="sibTrans" cxnId="{0B394B25-8C6A-4D45-BC9D-3C3F03947749}">
      <dgm:prSet/>
      <dgm:spPr/>
      <dgm:t>
        <a:bodyPr/>
        <a:lstStyle/>
        <a:p>
          <a:endParaRPr lang="en-US"/>
        </a:p>
      </dgm:t>
    </dgm:pt>
    <dgm:pt modelId="{37A12DD5-74B4-41E3-94C2-B40CC7EFF49D}">
      <dgm:prSet/>
      <dgm:spPr/>
      <dgm:t>
        <a:bodyPr/>
        <a:lstStyle/>
        <a:p>
          <a:r>
            <a:rPr lang="en-US"/>
            <a:t>8. Request court order for outpatient treatment</a:t>
          </a:r>
        </a:p>
      </dgm:t>
    </dgm:pt>
    <dgm:pt modelId="{0712CF00-A692-497F-8F87-C0F7D19894D4}" type="parTrans" cxnId="{C755330E-F692-46A7-A2B9-31CDD4514152}">
      <dgm:prSet/>
      <dgm:spPr/>
      <dgm:t>
        <a:bodyPr/>
        <a:lstStyle/>
        <a:p>
          <a:endParaRPr lang="en-US"/>
        </a:p>
      </dgm:t>
    </dgm:pt>
    <dgm:pt modelId="{F8F0711F-64F2-478A-8492-C898EF954514}" type="sibTrans" cxnId="{C755330E-F692-46A7-A2B9-31CDD4514152}">
      <dgm:prSet/>
      <dgm:spPr/>
      <dgm:t>
        <a:bodyPr/>
        <a:lstStyle/>
        <a:p>
          <a:endParaRPr lang="en-US"/>
        </a:p>
      </dgm:t>
    </dgm:pt>
    <dgm:pt modelId="{1C618B0E-5A88-4434-99F5-C998FA1E3B15}" type="pres">
      <dgm:prSet presAssocID="{874AAEF8-802E-4379-8C54-6DF22A6CEC22}" presName="vert0" presStyleCnt="0">
        <dgm:presLayoutVars>
          <dgm:dir/>
          <dgm:animOne val="branch"/>
          <dgm:animLvl val="lvl"/>
        </dgm:presLayoutVars>
      </dgm:prSet>
      <dgm:spPr/>
    </dgm:pt>
    <dgm:pt modelId="{3EFCA21F-33F3-47E5-B9D7-3149E602EB4F}" type="pres">
      <dgm:prSet presAssocID="{DBF64D83-F8AE-4242-B282-7EC7F9BF1282}" presName="thickLine" presStyleLbl="alignNode1" presStyleIdx="0" presStyleCnt="9"/>
      <dgm:spPr/>
    </dgm:pt>
    <dgm:pt modelId="{DBBBE3CD-B3FB-4F6D-BD0F-BC6646D3E3F9}" type="pres">
      <dgm:prSet presAssocID="{DBF64D83-F8AE-4242-B282-7EC7F9BF1282}" presName="horz1" presStyleCnt="0"/>
      <dgm:spPr/>
    </dgm:pt>
    <dgm:pt modelId="{F7A00A54-334E-4499-8494-3BE7400E73FC}" type="pres">
      <dgm:prSet presAssocID="{DBF64D83-F8AE-4242-B282-7EC7F9BF1282}" presName="tx1" presStyleLbl="revTx" presStyleIdx="0" presStyleCnt="9"/>
      <dgm:spPr/>
    </dgm:pt>
    <dgm:pt modelId="{239D80B4-81B6-4A30-802C-0DE3625F61BC}" type="pres">
      <dgm:prSet presAssocID="{DBF64D83-F8AE-4242-B282-7EC7F9BF1282}" presName="vert1" presStyleCnt="0"/>
      <dgm:spPr/>
    </dgm:pt>
    <dgm:pt modelId="{2E17A07B-8B22-4510-9E30-2C7F7DBF6646}" type="pres">
      <dgm:prSet presAssocID="{3FCA8401-C647-49D7-8E54-6562A43EF936}" presName="thickLine" presStyleLbl="alignNode1" presStyleIdx="1" presStyleCnt="9"/>
      <dgm:spPr/>
    </dgm:pt>
    <dgm:pt modelId="{2D9A4FBE-894D-42E9-948F-A4E3F9C5F6A9}" type="pres">
      <dgm:prSet presAssocID="{3FCA8401-C647-49D7-8E54-6562A43EF936}" presName="horz1" presStyleCnt="0"/>
      <dgm:spPr/>
    </dgm:pt>
    <dgm:pt modelId="{21D82D61-DBA9-40ED-A2AE-0C0AF7F902B8}" type="pres">
      <dgm:prSet presAssocID="{3FCA8401-C647-49D7-8E54-6562A43EF936}" presName="tx1" presStyleLbl="revTx" presStyleIdx="1" presStyleCnt="9"/>
      <dgm:spPr/>
    </dgm:pt>
    <dgm:pt modelId="{53174BD0-52CF-4E40-864A-32D2883723AA}" type="pres">
      <dgm:prSet presAssocID="{3FCA8401-C647-49D7-8E54-6562A43EF936}" presName="vert1" presStyleCnt="0"/>
      <dgm:spPr/>
    </dgm:pt>
    <dgm:pt modelId="{326B6E8E-1300-4B55-B691-92CC6F82C0F6}" type="pres">
      <dgm:prSet presAssocID="{159841CC-6F68-4647-A20C-929002C48EEF}" presName="thickLine" presStyleLbl="alignNode1" presStyleIdx="2" presStyleCnt="9"/>
      <dgm:spPr/>
    </dgm:pt>
    <dgm:pt modelId="{EFF80919-4FB8-4FC9-AFF2-2D3E3CF847E9}" type="pres">
      <dgm:prSet presAssocID="{159841CC-6F68-4647-A20C-929002C48EEF}" presName="horz1" presStyleCnt="0"/>
      <dgm:spPr/>
    </dgm:pt>
    <dgm:pt modelId="{1C5D7DE9-635C-4AB5-B774-29FF68B17A67}" type="pres">
      <dgm:prSet presAssocID="{159841CC-6F68-4647-A20C-929002C48EEF}" presName="tx1" presStyleLbl="revTx" presStyleIdx="2" presStyleCnt="9"/>
      <dgm:spPr/>
    </dgm:pt>
    <dgm:pt modelId="{4E10770F-C7E5-4220-B1A3-3FFEB7FEF970}" type="pres">
      <dgm:prSet presAssocID="{159841CC-6F68-4647-A20C-929002C48EEF}" presName="vert1" presStyleCnt="0"/>
      <dgm:spPr/>
    </dgm:pt>
    <dgm:pt modelId="{49054C4E-D1E1-44E2-B27B-27DF447491DD}" type="pres">
      <dgm:prSet presAssocID="{A4DE7AD9-038B-4F60-B752-ACCF99F9C047}" presName="thickLine" presStyleLbl="alignNode1" presStyleIdx="3" presStyleCnt="9"/>
      <dgm:spPr/>
    </dgm:pt>
    <dgm:pt modelId="{CBDD2FE8-1C9E-408E-B4B5-0ABEEC1AA656}" type="pres">
      <dgm:prSet presAssocID="{A4DE7AD9-038B-4F60-B752-ACCF99F9C047}" presName="horz1" presStyleCnt="0"/>
      <dgm:spPr/>
    </dgm:pt>
    <dgm:pt modelId="{5886421F-88A8-4D4B-A18B-08B2F3DA391D}" type="pres">
      <dgm:prSet presAssocID="{A4DE7AD9-038B-4F60-B752-ACCF99F9C047}" presName="tx1" presStyleLbl="revTx" presStyleIdx="3" presStyleCnt="9"/>
      <dgm:spPr/>
    </dgm:pt>
    <dgm:pt modelId="{A2F111ED-0440-4AC8-8454-023D011DDD50}" type="pres">
      <dgm:prSet presAssocID="{A4DE7AD9-038B-4F60-B752-ACCF99F9C047}" presName="vert1" presStyleCnt="0"/>
      <dgm:spPr/>
    </dgm:pt>
    <dgm:pt modelId="{FDE10379-0F5C-4990-92E6-142B5BCA52F3}" type="pres">
      <dgm:prSet presAssocID="{C4E95F64-4932-423F-8875-5519D5424F9B}" presName="thickLine" presStyleLbl="alignNode1" presStyleIdx="4" presStyleCnt="9"/>
      <dgm:spPr/>
    </dgm:pt>
    <dgm:pt modelId="{1E359416-B5C0-4248-8CC6-35ABDED33A80}" type="pres">
      <dgm:prSet presAssocID="{C4E95F64-4932-423F-8875-5519D5424F9B}" presName="horz1" presStyleCnt="0"/>
      <dgm:spPr/>
    </dgm:pt>
    <dgm:pt modelId="{B665BA91-3153-4F60-974F-B812AE5F03C3}" type="pres">
      <dgm:prSet presAssocID="{C4E95F64-4932-423F-8875-5519D5424F9B}" presName="tx1" presStyleLbl="revTx" presStyleIdx="4" presStyleCnt="9"/>
      <dgm:spPr/>
    </dgm:pt>
    <dgm:pt modelId="{271F394E-2E92-4D45-91C7-A14409F545AF}" type="pres">
      <dgm:prSet presAssocID="{C4E95F64-4932-423F-8875-5519D5424F9B}" presName="vert1" presStyleCnt="0"/>
      <dgm:spPr/>
    </dgm:pt>
    <dgm:pt modelId="{646A54D8-89E6-40DF-85B8-310573E1D59F}" type="pres">
      <dgm:prSet presAssocID="{2945D0C5-9F88-4F7C-B927-7B4172EFEECA}" presName="thickLine" presStyleLbl="alignNode1" presStyleIdx="5" presStyleCnt="9"/>
      <dgm:spPr/>
    </dgm:pt>
    <dgm:pt modelId="{EEEE542C-D6EC-4E0F-97EF-FFB54516D3EB}" type="pres">
      <dgm:prSet presAssocID="{2945D0C5-9F88-4F7C-B927-7B4172EFEECA}" presName="horz1" presStyleCnt="0"/>
      <dgm:spPr/>
    </dgm:pt>
    <dgm:pt modelId="{C3DEE177-3A09-4BB9-A99C-2BA45D012CC8}" type="pres">
      <dgm:prSet presAssocID="{2945D0C5-9F88-4F7C-B927-7B4172EFEECA}" presName="tx1" presStyleLbl="revTx" presStyleIdx="5" presStyleCnt="9"/>
      <dgm:spPr/>
    </dgm:pt>
    <dgm:pt modelId="{A9BCA3FA-3781-4D27-9B89-44E34E5774EB}" type="pres">
      <dgm:prSet presAssocID="{2945D0C5-9F88-4F7C-B927-7B4172EFEECA}" presName="vert1" presStyleCnt="0"/>
      <dgm:spPr/>
    </dgm:pt>
    <dgm:pt modelId="{F234DD20-5448-4E4F-805C-E872FF5F4E82}" type="pres">
      <dgm:prSet presAssocID="{A5F6E01B-251A-49DA-BB59-854718BEE3D4}" presName="thickLine" presStyleLbl="alignNode1" presStyleIdx="6" presStyleCnt="9"/>
      <dgm:spPr/>
    </dgm:pt>
    <dgm:pt modelId="{8562929B-3A12-4232-B880-21FE91130081}" type="pres">
      <dgm:prSet presAssocID="{A5F6E01B-251A-49DA-BB59-854718BEE3D4}" presName="horz1" presStyleCnt="0"/>
      <dgm:spPr/>
    </dgm:pt>
    <dgm:pt modelId="{43B2DBEF-2903-4B67-A977-6C5D136150AD}" type="pres">
      <dgm:prSet presAssocID="{A5F6E01B-251A-49DA-BB59-854718BEE3D4}" presName="tx1" presStyleLbl="revTx" presStyleIdx="6" presStyleCnt="9"/>
      <dgm:spPr/>
    </dgm:pt>
    <dgm:pt modelId="{8DD8508C-9680-4AAA-B00D-97971B9C6490}" type="pres">
      <dgm:prSet presAssocID="{A5F6E01B-251A-49DA-BB59-854718BEE3D4}" presName="vert1" presStyleCnt="0"/>
      <dgm:spPr/>
    </dgm:pt>
    <dgm:pt modelId="{FCE0E762-2207-4F5A-BB83-89E876947DB8}" type="pres">
      <dgm:prSet presAssocID="{CD6ED374-0F56-4413-9870-E7941455FCDE}" presName="thickLine" presStyleLbl="alignNode1" presStyleIdx="7" presStyleCnt="9"/>
      <dgm:spPr/>
    </dgm:pt>
    <dgm:pt modelId="{250C2159-F168-402C-8F7E-4A5AEB87473F}" type="pres">
      <dgm:prSet presAssocID="{CD6ED374-0F56-4413-9870-E7941455FCDE}" presName="horz1" presStyleCnt="0"/>
      <dgm:spPr/>
    </dgm:pt>
    <dgm:pt modelId="{A2429127-C799-4361-8558-131D31D6F963}" type="pres">
      <dgm:prSet presAssocID="{CD6ED374-0F56-4413-9870-E7941455FCDE}" presName="tx1" presStyleLbl="revTx" presStyleIdx="7" presStyleCnt="9"/>
      <dgm:spPr/>
    </dgm:pt>
    <dgm:pt modelId="{F96B5E21-A472-48C1-B14E-2EB434A5CA76}" type="pres">
      <dgm:prSet presAssocID="{CD6ED374-0F56-4413-9870-E7941455FCDE}" presName="vert1" presStyleCnt="0"/>
      <dgm:spPr/>
    </dgm:pt>
    <dgm:pt modelId="{C0280C06-921A-47A3-AE60-84F9F2837FD8}" type="pres">
      <dgm:prSet presAssocID="{37A12DD5-74B4-41E3-94C2-B40CC7EFF49D}" presName="thickLine" presStyleLbl="alignNode1" presStyleIdx="8" presStyleCnt="9"/>
      <dgm:spPr/>
    </dgm:pt>
    <dgm:pt modelId="{AEBDB6F9-8119-4B98-A325-40FE3CDB3C35}" type="pres">
      <dgm:prSet presAssocID="{37A12DD5-74B4-41E3-94C2-B40CC7EFF49D}" presName="horz1" presStyleCnt="0"/>
      <dgm:spPr/>
    </dgm:pt>
    <dgm:pt modelId="{92C415CF-D176-406E-9C1D-6CB93A11AF16}" type="pres">
      <dgm:prSet presAssocID="{37A12DD5-74B4-41E3-94C2-B40CC7EFF49D}" presName="tx1" presStyleLbl="revTx" presStyleIdx="8" presStyleCnt="9"/>
      <dgm:spPr/>
    </dgm:pt>
    <dgm:pt modelId="{C20B7A73-D55E-447F-AC4F-229A8A09AF81}" type="pres">
      <dgm:prSet presAssocID="{37A12DD5-74B4-41E3-94C2-B40CC7EFF49D}" presName="vert1" presStyleCnt="0"/>
      <dgm:spPr/>
    </dgm:pt>
  </dgm:ptLst>
  <dgm:cxnLst>
    <dgm:cxn modelId="{C755330E-F692-46A7-A2B9-31CDD4514152}" srcId="{874AAEF8-802E-4379-8C54-6DF22A6CEC22}" destId="{37A12DD5-74B4-41E3-94C2-B40CC7EFF49D}" srcOrd="8" destOrd="0" parTransId="{0712CF00-A692-497F-8F87-C0F7D19894D4}" sibTransId="{F8F0711F-64F2-478A-8492-C898EF954514}"/>
    <dgm:cxn modelId="{627F6614-8396-4729-AB38-2AC3F6469964}" type="presOf" srcId="{A5F6E01B-251A-49DA-BB59-854718BEE3D4}" destId="{43B2DBEF-2903-4B67-A977-6C5D136150AD}" srcOrd="0" destOrd="0" presId="urn:microsoft.com/office/officeart/2008/layout/LinedList"/>
    <dgm:cxn modelId="{5C82E524-9142-4E13-ADBC-3C216950958C}" type="presOf" srcId="{C4E95F64-4932-423F-8875-5519D5424F9B}" destId="{B665BA91-3153-4F60-974F-B812AE5F03C3}" srcOrd="0" destOrd="0" presId="urn:microsoft.com/office/officeart/2008/layout/LinedList"/>
    <dgm:cxn modelId="{0B394B25-8C6A-4D45-BC9D-3C3F03947749}" srcId="{874AAEF8-802E-4379-8C54-6DF22A6CEC22}" destId="{CD6ED374-0F56-4413-9870-E7941455FCDE}" srcOrd="7" destOrd="0" parTransId="{B7092D2A-74E5-470C-BD47-ED21153FBCD6}" sibTransId="{B309BF77-3110-4FD3-BABD-3E7CFA10B572}"/>
    <dgm:cxn modelId="{DDC0FE44-C4F3-46FA-9BAB-09D99C186148}" srcId="{874AAEF8-802E-4379-8C54-6DF22A6CEC22}" destId="{2945D0C5-9F88-4F7C-B927-7B4172EFEECA}" srcOrd="5" destOrd="0" parTransId="{0CEDF4FB-6D69-42DD-8813-53D3CA180062}" sibTransId="{A79BB65E-97AE-4E2B-A3AC-D0D89555CB26}"/>
    <dgm:cxn modelId="{C6D0314A-8DD4-4243-A0FD-05B505B006FD}" type="presOf" srcId="{159841CC-6F68-4647-A20C-929002C48EEF}" destId="{1C5D7DE9-635C-4AB5-B774-29FF68B17A67}" srcOrd="0" destOrd="0" presId="urn:microsoft.com/office/officeart/2008/layout/LinedList"/>
    <dgm:cxn modelId="{9955A36E-7464-4272-B6E5-8864C88B21D6}" type="presOf" srcId="{874AAEF8-802E-4379-8C54-6DF22A6CEC22}" destId="{1C618B0E-5A88-4434-99F5-C998FA1E3B15}" srcOrd="0" destOrd="0" presId="urn:microsoft.com/office/officeart/2008/layout/LinedList"/>
    <dgm:cxn modelId="{8F0BC16F-180D-4E9F-B70E-2FA15C2D6B4E}" srcId="{874AAEF8-802E-4379-8C54-6DF22A6CEC22}" destId="{A4DE7AD9-038B-4F60-B752-ACCF99F9C047}" srcOrd="3" destOrd="0" parTransId="{B0258879-49DE-44A6-BA0F-5FA01D2629AF}" sibTransId="{E4024703-B1D0-4AD2-A97C-B1CB0BF62CFA}"/>
    <dgm:cxn modelId="{EA7B7670-2A98-44BF-9A14-91F7ED198C87}" type="presOf" srcId="{2945D0C5-9F88-4F7C-B927-7B4172EFEECA}" destId="{C3DEE177-3A09-4BB9-A99C-2BA45D012CC8}" srcOrd="0" destOrd="0" presId="urn:microsoft.com/office/officeart/2008/layout/LinedList"/>
    <dgm:cxn modelId="{E4AA2681-5851-44A4-8C56-2E6896DA4F57}" type="presOf" srcId="{37A12DD5-74B4-41E3-94C2-B40CC7EFF49D}" destId="{92C415CF-D176-406E-9C1D-6CB93A11AF16}" srcOrd="0" destOrd="0" presId="urn:microsoft.com/office/officeart/2008/layout/LinedList"/>
    <dgm:cxn modelId="{612AEC88-6071-442F-AC3C-706F00A3B6A0}" type="presOf" srcId="{DBF64D83-F8AE-4242-B282-7EC7F9BF1282}" destId="{F7A00A54-334E-4499-8494-3BE7400E73FC}" srcOrd="0" destOrd="0" presId="urn:microsoft.com/office/officeart/2008/layout/LinedList"/>
    <dgm:cxn modelId="{A29D188C-5BBF-4516-BAF2-87067F9DB6A5}" srcId="{874AAEF8-802E-4379-8C54-6DF22A6CEC22}" destId="{159841CC-6F68-4647-A20C-929002C48EEF}" srcOrd="2" destOrd="0" parTransId="{EC77A588-A1B8-424F-9B4A-8F8EFCEF92D4}" sibTransId="{4F29FAD3-5C62-4E39-8BA9-2EC93EF6D1A7}"/>
    <dgm:cxn modelId="{249C41A0-4C61-4BCE-ABA5-DEFB9D06E7CD}" srcId="{874AAEF8-802E-4379-8C54-6DF22A6CEC22}" destId="{DBF64D83-F8AE-4242-B282-7EC7F9BF1282}" srcOrd="0" destOrd="0" parTransId="{2A23E05D-FBDA-4873-9C75-570A97AB025C}" sibTransId="{832EC4EB-1BFC-4095-9080-8C684273F872}"/>
    <dgm:cxn modelId="{31827DA1-5DA8-4B62-8529-04354CB6725A}" type="presOf" srcId="{A4DE7AD9-038B-4F60-B752-ACCF99F9C047}" destId="{5886421F-88A8-4D4B-A18B-08B2F3DA391D}" srcOrd="0" destOrd="0" presId="urn:microsoft.com/office/officeart/2008/layout/LinedList"/>
    <dgm:cxn modelId="{988ED3A6-13B7-46C7-892B-91BCF5C190BB}" srcId="{874AAEF8-802E-4379-8C54-6DF22A6CEC22}" destId="{C4E95F64-4932-423F-8875-5519D5424F9B}" srcOrd="4" destOrd="0" parTransId="{3BAF129D-A17D-420E-9491-87A421C2BAFF}" sibTransId="{E538007F-6487-45B6-9769-0F21FA196945}"/>
    <dgm:cxn modelId="{E0F606B4-0431-44A9-B34E-3AD3E46F2132}" type="presOf" srcId="{CD6ED374-0F56-4413-9870-E7941455FCDE}" destId="{A2429127-C799-4361-8558-131D31D6F963}" srcOrd="0" destOrd="0" presId="urn:microsoft.com/office/officeart/2008/layout/LinedList"/>
    <dgm:cxn modelId="{8B5053D5-1B44-414C-A2BB-6B9D5569B213}" srcId="{874AAEF8-802E-4379-8C54-6DF22A6CEC22}" destId="{3FCA8401-C647-49D7-8E54-6562A43EF936}" srcOrd="1" destOrd="0" parTransId="{7DAD86DC-1F3D-4A99-9C8D-72BCA023EAB2}" sibTransId="{DE0E276B-0E7B-463A-B067-267E43AB33E4}"/>
    <dgm:cxn modelId="{AFE97CDB-56D4-4F42-853F-2141B856B61D}" type="presOf" srcId="{3FCA8401-C647-49D7-8E54-6562A43EF936}" destId="{21D82D61-DBA9-40ED-A2AE-0C0AF7F902B8}" srcOrd="0" destOrd="0" presId="urn:microsoft.com/office/officeart/2008/layout/LinedList"/>
    <dgm:cxn modelId="{87D6E5E2-1B40-4E43-B39A-2AF052D035A2}" srcId="{874AAEF8-802E-4379-8C54-6DF22A6CEC22}" destId="{A5F6E01B-251A-49DA-BB59-854718BEE3D4}" srcOrd="6" destOrd="0" parTransId="{9F09539B-A3B0-4D86-8E3B-B901B1ACB5EB}" sibTransId="{807DDC52-F667-4B50-9055-60CCDAADC2A0}"/>
    <dgm:cxn modelId="{F8BB08B4-31DD-4883-8741-CFDAF55B18CF}" type="presParOf" srcId="{1C618B0E-5A88-4434-99F5-C998FA1E3B15}" destId="{3EFCA21F-33F3-47E5-B9D7-3149E602EB4F}" srcOrd="0" destOrd="0" presId="urn:microsoft.com/office/officeart/2008/layout/LinedList"/>
    <dgm:cxn modelId="{BA3AB87D-048B-4472-A229-61F04FA32D11}" type="presParOf" srcId="{1C618B0E-5A88-4434-99F5-C998FA1E3B15}" destId="{DBBBE3CD-B3FB-4F6D-BD0F-BC6646D3E3F9}" srcOrd="1" destOrd="0" presId="urn:microsoft.com/office/officeart/2008/layout/LinedList"/>
    <dgm:cxn modelId="{022CC8E2-545E-4E05-A245-45C2D9FF71E7}" type="presParOf" srcId="{DBBBE3CD-B3FB-4F6D-BD0F-BC6646D3E3F9}" destId="{F7A00A54-334E-4499-8494-3BE7400E73FC}" srcOrd="0" destOrd="0" presId="urn:microsoft.com/office/officeart/2008/layout/LinedList"/>
    <dgm:cxn modelId="{FCD00FF4-ADE0-4C2B-B2FD-06546A118FCA}" type="presParOf" srcId="{DBBBE3CD-B3FB-4F6D-BD0F-BC6646D3E3F9}" destId="{239D80B4-81B6-4A30-802C-0DE3625F61BC}" srcOrd="1" destOrd="0" presId="urn:microsoft.com/office/officeart/2008/layout/LinedList"/>
    <dgm:cxn modelId="{70946072-2CB1-4376-A413-CE9B4A7B3694}" type="presParOf" srcId="{1C618B0E-5A88-4434-99F5-C998FA1E3B15}" destId="{2E17A07B-8B22-4510-9E30-2C7F7DBF6646}" srcOrd="2" destOrd="0" presId="urn:microsoft.com/office/officeart/2008/layout/LinedList"/>
    <dgm:cxn modelId="{859599E4-721D-4371-9095-39FC6E1F1F04}" type="presParOf" srcId="{1C618B0E-5A88-4434-99F5-C998FA1E3B15}" destId="{2D9A4FBE-894D-42E9-948F-A4E3F9C5F6A9}" srcOrd="3" destOrd="0" presId="urn:microsoft.com/office/officeart/2008/layout/LinedList"/>
    <dgm:cxn modelId="{F202DD24-6E14-4BDA-9DBE-3682FCBF1F53}" type="presParOf" srcId="{2D9A4FBE-894D-42E9-948F-A4E3F9C5F6A9}" destId="{21D82D61-DBA9-40ED-A2AE-0C0AF7F902B8}" srcOrd="0" destOrd="0" presId="urn:microsoft.com/office/officeart/2008/layout/LinedList"/>
    <dgm:cxn modelId="{17C4509B-E345-4129-B0BA-66B01D73A69D}" type="presParOf" srcId="{2D9A4FBE-894D-42E9-948F-A4E3F9C5F6A9}" destId="{53174BD0-52CF-4E40-864A-32D2883723AA}" srcOrd="1" destOrd="0" presId="urn:microsoft.com/office/officeart/2008/layout/LinedList"/>
    <dgm:cxn modelId="{12A6CF66-63C1-41C1-ACB6-0BBA721949D6}" type="presParOf" srcId="{1C618B0E-5A88-4434-99F5-C998FA1E3B15}" destId="{326B6E8E-1300-4B55-B691-92CC6F82C0F6}" srcOrd="4" destOrd="0" presId="urn:microsoft.com/office/officeart/2008/layout/LinedList"/>
    <dgm:cxn modelId="{917D08BE-6FE0-4F15-BBF6-751BDB7187BB}" type="presParOf" srcId="{1C618B0E-5A88-4434-99F5-C998FA1E3B15}" destId="{EFF80919-4FB8-4FC9-AFF2-2D3E3CF847E9}" srcOrd="5" destOrd="0" presId="urn:microsoft.com/office/officeart/2008/layout/LinedList"/>
    <dgm:cxn modelId="{861F4002-A215-41B0-982A-6033B18A3445}" type="presParOf" srcId="{EFF80919-4FB8-4FC9-AFF2-2D3E3CF847E9}" destId="{1C5D7DE9-635C-4AB5-B774-29FF68B17A67}" srcOrd="0" destOrd="0" presId="urn:microsoft.com/office/officeart/2008/layout/LinedList"/>
    <dgm:cxn modelId="{7CC38E47-F523-4B20-A27F-1004810DDF55}" type="presParOf" srcId="{EFF80919-4FB8-4FC9-AFF2-2D3E3CF847E9}" destId="{4E10770F-C7E5-4220-B1A3-3FFEB7FEF970}" srcOrd="1" destOrd="0" presId="urn:microsoft.com/office/officeart/2008/layout/LinedList"/>
    <dgm:cxn modelId="{EDBBB914-FF40-4B47-9D3D-F3C9E74925BE}" type="presParOf" srcId="{1C618B0E-5A88-4434-99F5-C998FA1E3B15}" destId="{49054C4E-D1E1-44E2-B27B-27DF447491DD}" srcOrd="6" destOrd="0" presId="urn:microsoft.com/office/officeart/2008/layout/LinedList"/>
    <dgm:cxn modelId="{B29AF73E-DF1D-4136-BD37-FF2207EC7131}" type="presParOf" srcId="{1C618B0E-5A88-4434-99F5-C998FA1E3B15}" destId="{CBDD2FE8-1C9E-408E-B4B5-0ABEEC1AA656}" srcOrd="7" destOrd="0" presId="urn:microsoft.com/office/officeart/2008/layout/LinedList"/>
    <dgm:cxn modelId="{00091F3B-18FB-420A-A0A1-F5C8D7E68BE7}" type="presParOf" srcId="{CBDD2FE8-1C9E-408E-B4B5-0ABEEC1AA656}" destId="{5886421F-88A8-4D4B-A18B-08B2F3DA391D}" srcOrd="0" destOrd="0" presId="urn:microsoft.com/office/officeart/2008/layout/LinedList"/>
    <dgm:cxn modelId="{4F5510A3-7661-40DC-8350-C0A473DB0355}" type="presParOf" srcId="{CBDD2FE8-1C9E-408E-B4B5-0ABEEC1AA656}" destId="{A2F111ED-0440-4AC8-8454-023D011DDD50}" srcOrd="1" destOrd="0" presId="urn:microsoft.com/office/officeart/2008/layout/LinedList"/>
    <dgm:cxn modelId="{1B64A636-10F5-43DF-B900-53C9BA849E42}" type="presParOf" srcId="{1C618B0E-5A88-4434-99F5-C998FA1E3B15}" destId="{FDE10379-0F5C-4990-92E6-142B5BCA52F3}" srcOrd="8" destOrd="0" presId="urn:microsoft.com/office/officeart/2008/layout/LinedList"/>
    <dgm:cxn modelId="{F0C4D557-4463-4106-8D4C-90A029C99D32}" type="presParOf" srcId="{1C618B0E-5A88-4434-99F5-C998FA1E3B15}" destId="{1E359416-B5C0-4248-8CC6-35ABDED33A80}" srcOrd="9" destOrd="0" presId="urn:microsoft.com/office/officeart/2008/layout/LinedList"/>
    <dgm:cxn modelId="{BFDFF4E8-7958-4454-9714-2800D66A191E}" type="presParOf" srcId="{1E359416-B5C0-4248-8CC6-35ABDED33A80}" destId="{B665BA91-3153-4F60-974F-B812AE5F03C3}" srcOrd="0" destOrd="0" presId="urn:microsoft.com/office/officeart/2008/layout/LinedList"/>
    <dgm:cxn modelId="{1C45ED75-6B33-426F-8566-A90629A4F79B}" type="presParOf" srcId="{1E359416-B5C0-4248-8CC6-35ABDED33A80}" destId="{271F394E-2E92-4D45-91C7-A14409F545AF}" srcOrd="1" destOrd="0" presId="urn:microsoft.com/office/officeart/2008/layout/LinedList"/>
    <dgm:cxn modelId="{625713DB-499C-492F-8703-3077294CA449}" type="presParOf" srcId="{1C618B0E-5A88-4434-99F5-C998FA1E3B15}" destId="{646A54D8-89E6-40DF-85B8-310573E1D59F}" srcOrd="10" destOrd="0" presId="urn:microsoft.com/office/officeart/2008/layout/LinedList"/>
    <dgm:cxn modelId="{25A3C77F-01DC-4FE0-AD3C-DECFBC141E7C}" type="presParOf" srcId="{1C618B0E-5A88-4434-99F5-C998FA1E3B15}" destId="{EEEE542C-D6EC-4E0F-97EF-FFB54516D3EB}" srcOrd="11" destOrd="0" presId="urn:microsoft.com/office/officeart/2008/layout/LinedList"/>
    <dgm:cxn modelId="{845C804C-ACFB-4C28-A754-EEF2DB7AE6CB}" type="presParOf" srcId="{EEEE542C-D6EC-4E0F-97EF-FFB54516D3EB}" destId="{C3DEE177-3A09-4BB9-A99C-2BA45D012CC8}" srcOrd="0" destOrd="0" presId="urn:microsoft.com/office/officeart/2008/layout/LinedList"/>
    <dgm:cxn modelId="{407461EF-3500-4FE8-A9E4-F44D36E7A18B}" type="presParOf" srcId="{EEEE542C-D6EC-4E0F-97EF-FFB54516D3EB}" destId="{A9BCA3FA-3781-4D27-9B89-44E34E5774EB}" srcOrd="1" destOrd="0" presId="urn:microsoft.com/office/officeart/2008/layout/LinedList"/>
    <dgm:cxn modelId="{4A110D10-1ED3-45A1-B8A5-B097DEE8D751}" type="presParOf" srcId="{1C618B0E-5A88-4434-99F5-C998FA1E3B15}" destId="{F234DD20-5448-4E4F-805C-E872FF5F4E82}" srcOrd="12" destOrd="0" presId="urn:microsoft.com/office/officeart/2008/layout/LinedList"/>
    <dgm:cxn modelId="{38C1E2A1-4A74-4102-B8A9-FF5B3D6C4651}" type="presParOf" srcId="{1C618B0E-5A88-4434-99F5-C998FA1E3B15}" destId="{8562929B-3A12-4232-B880-21FE91130081}" srcOrd="13" destOrd="0" presId="urn:microsoft.com/office/officeart/2008/layout/LinedList"/>
    <dgm:cxn modelId="{FE93FC31-BB5E-4E84-99F7-2B5019563AD8}" type="presParOf" srcId="{8562929B-3A12-4232-B880-21FE91130081}" destId="{43B2DBEF-2903-4B67-A977-6C5D136150AD}" srcOrd="0" destOrd="0" presId="urn:microsoft.com/office/officeart/2008/layout/LinedList"/>
    <dgm:cxn modelId="{5579A49A-55F0-456B-941C-AD1D6A0F4847}" type="presParOf" srcId="{8562929B-3A12-4232-B880-21FE91130081}" destId="{8DD8508C-9680-4AAA-B00D-97971B9C6490}" srcOrd="1" destOrd="0" presId="urn:microsoft.com/office/officeart/2008/layout/LinedList"/>
    <dgm:cxn modelId="{0AD3F59C-2510-4E2A-A011-DEE833A669AE}" type="presParOf" srcId="{1C618B0E-5A88-4434-99F5-C998FA1E3B15}" destId="{FCE0E762-2207-4F5A-BB83-89E876947DB8}" srcOrd="14" destOrd="0" presId="urn:microsoft.com/office/officeart/2008/layout/LinedList"/>
    <dgm:cxn modelId="{14552D0C-F88C-42B9-BBF7-EAA884C72849}" type="presParOf" srcId="{1C618B0E-5A88-4434-99F5-C998FA1E3B15}" destId="{250C2159-F168-402C-8F7E-4A5AEB87473F}" srcOrd="15" destOrd="0" presId="urn:microsoft.com/office/officeart/2008/layout/LinedList"/>
    <dgm:cxn modelId="{76C19C51-C936-4799-A1AC-7CC9F196728F}" type="presParOf" srcId="{250C2159-F168-402C-8F7E-4A5AEB87473F}" destId="{A2429127-C799-4361-8558-131D31D6F963}" srcOrd="0" destOrd="0" presId="urn:microsoft.com/office/officeart/2008/layout/LinedList"/>
    <dgm:cxn modelId="{57E6A7F7-9F49-4DF6-B929-ED24D1249BF7}" type="presParOf" srcId="{250C2159-F168-402C-8F7E-4A5AEB87473F}" destId="{F96B5E21-A472-48C1-B14E-2EB434A5CA76}" srcOrd="1" destOrd="0" presId="urn:microsoft.com/office/officeart/2008/layout/LinedList"/>
    <dgm:cxn modelId="{DB272C10-2C33-49DC-BD5E-FD1DE1BFFD77}" type="presParOf" srcId="{1C618B0E-5A88-4434-99F5-C998FA1E3B15}" destId="{C0280C06-921A-47A3-AE60-84F9F2837FD8}" srcOrd="16" destOrd="0" presId="urn:microsoft.com/office/officeart/2008/layout/LinedList"/>
    <dgm:cxn modelId="{B828B092-E4F1-46E8-9E6F-BF675A30A0F8}" type="presParOf" srcId="{1C618B0E-5A88-4434-99F5-C998FA1E3B15}" destId="{AEBDB6F9-8119-4B98-A325-40FE3CDB3C35}" srcOrd="17" destOrd="0" presId="urn:microsoft.com/office/officeart/2008/layout/LinedList"/>
    <dgm:cxn modelId="{5BDFFA64-EE77-44D5-86C4-57F6CB68F259}" type="presParOf" srcId="{AEBDB6F9-8119-4B98-A325-40FE3CDB3C35}" destId="{92C415CF-D176-406E-9C1D-6CB93A11AF16}" srcOrd="0" destOrd="0" presId="urn:microsoft.com/office/officeart/2008/layout/LinedList"/>
    <dgm:cxn modelId="{BCBD11E0-9D0C-4CB1-91A9-E91334C1DA0F}" type="presParOf" srcId="{AEBDB6F9-8119-4B98-A325-40FE3CDB3C35}" destId="{C20B7A73-D55E-447F-AC4F-229A8A09AF8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8302250-7CF3-4AAE-9CA9-B67152600993}" type="doc">
      <dgm:prSet loTypeId="urn:microsoft.com/office/officeart/2005/8/layout/cycle3" loCatId="cycle" qsTypeId="urn:microsoft.com/office/officeart/2005/8/quickstyle/simple1" qsCatId="simple" csTypeId="urn:microsoft.com/office/officeart/2005/8/colors/colorful5" csCatId="colorful" phldr="1"/>
      <dgm:spPr/>
      <dgm:t>
        <a:bodyPr/>
        <a:lstStyle/>
        <a:p>
          <a:endParaRPr lang="en-US"/>
        </a:p>
      </dgm:t>
    </dgm:pt>
    <dgm:pt modelId="{74238B95-A527-4C57-84BD-170A0C2FB060}">
      <dgm:prSet phldrT="[Text]" custT="1"/>
      <dgm:spPr/>
      <dgm:t>
        <a:bodyPr/>
        <a:lstStyle/>
        <a:p>
          <a:r>
            <a:rPr lang="en-US" sz="1400">
              <a:latin typeface="Arial" panose="020B0604020202020204" pitchFamily="34" charset="0"/>
              <a:cs typeface="Arial" panose="020B0604020202020204" pitchFamily="34" charset="0"/>
            </a:rPr>
            <a:t>Decrease Admissions</a:t>
          </a:r>
        </a:p>
      </dgm:t>
    </dgm:pt>
    <dgm:pt modelId="{47EA01B1-BA7E-44D8-9CD2-72AB5A7AB879}" type="parTrans" cxnId="{1E6F6C0F-F573-4E5A-8197-3354336A6893}">
      <dgm:prSet/>
      <dgm:spPr/>
      <dgm:t>
        <a:bodyPr/>
        <a:lstStyle/>
        <a:p>
          <a:endParaRPr lang="en-US" sz="1400">
            <a:solidFill>
              <a:schemeClr val="bg1"/>
            </a:solidFill>
            <a:latin typeface="Arial" panose="020B0604020202020204" pitchFamily="34" charset="0"/>
            <a:cs typeface="Arial" panose="020B0604020202020204" pitchFamily="34" charset="0"/>
          </a:endParaRPr>
        </a:p>
      </dgm:t>
    </dgm:pt>
    <dgm:pt modelId="{9525A953-0D50-4D5F-923B-E617171E313B}" type="sibTrans" cxnId="{1E6F6C0F-F573-4E5A-8197-3354336A6893}">
      <dgm:prSet/>
      <dgm:spPr/>
      <dgm:t>
        <a:bodyPr/>
        <a:lstStyle/>
        <a:p>
          <a:endParaRPr lang="en-US" sz="1400">
            <a:solidFill>
              <a:schemeClr val="bg1"/>
            </a:solidFill>
            <a:latin typeface="Arial" panose="020B0604020202020204" pitchFamily="34" charset="0"/>
            <a:cs typeface="Arial" panose="020B0604020202020204" pitchFamily="34" charset="0"/>
          </a:endParaRPr>
        </a:p>
      </dgm:t>
    </dgm:pt>
    <dgm:pt modelId="{AF7D4020-9144-4040-A63E-130EE30D2BEE}">
      <dgm:prSet phldrT="[Text]" custT="1"/>
      <dgm:spPr/>
      <dgm:t>
        <a:bodyPr/>
        <a:lstStyle/>
        <a:p>
          <a:r>
            <a:rPr lang="en-US" sz="1400">
              <a:latin typeface="Arial" panose="020B0604020202020204" pitchFamily="34" charset="0"/>
              <a:cs typeface="Arial" panose="020B0604020202020204" pitchFamily="34" charset="0"/>
            </a:rPr>
            <a:t>Increase Discharges</a:t>
          </a:r>
        </a:p>
      </dgm:t>
    </dgm:pt>
    <dgm:pt modelId="{BD9C2E8D-454E-4EAA-AE7A-1C0D1FBD08A4}" type="parTrans" cxnId="{DB1572C6-BAA7-4DC6-850B-637A128E325A}">
      <dgm:prSet/>
      <dgm:spPr/>
      <dgm:t>
        <a:bodyPr/>
        <a:lstStyle/>
        <a:p>
          <a:endParaRPr lang="en-US" sz="1400">
            <a:solidFill>
              <a:schemeClr val="bg1"/>
            </a:solidFill>
            <a:latin typeface="Arial" panose="020B0604020202020204" pitchFamily="34" charset="0"/>
            <a:cs typeface="Arial" panose="020B0604020202020204" pitchFamily="34" charset="0"/>
          </a:endParaRPr>
        </a:p>
      </dgm:t>
    </dgm:pt>
    <dgm:pt modelId="{109F9D72-9AA6-4F58-82BF-CB8AEF71287F}" type="sibTrans" cxnId="{DB1572C6-BAA7-4DC6-850B-637A128E325A}">
      <dgm:prSet/>
      <dgm:spPr/>
      <dgm:t>
        <a:bodyPr/>
        <a:lstStyle/>
        <a:p>
          <a:endParaRPr lang="en-US" sz="1400">
            <a:solidFill>
              <a:schemeClr val="bg1"/>
            </a:solidFill>
            <a:latin typeface="Arial" panose="020B0604020202020204" pitchFamily="34" charset="0"/>
            <a:cs typeface="Arial" panose="020B0604020202020204" pitchFamily="34" charset="0"/>
          </a:endParaRPr>
        </a:p>
      </dgm:t>
    </dgm:pt>
    <dgm:pt modelId="{21625E47-15BE-4E87-A2D6-F85287FA1A54}">
      <dgm:prSet phldrT="[Text]" custT="1"/>
      <dgm:spPr/>
      <dgm:t>
        <a:bodyPr/>
        <a:lstStyle/>
        <a:p>
          <a:r>
            <a:rPr lang="en-US" sz="1400">
              <a:latin typeface="Arial" panose="020B0604020202020204" pitchFamily="34" charset="0"/>
              <a:cs typeface="Arial" panose="020B0604020202020204" pitchFamily="34" charset="0"/>
            </a:rPr>
            <a:t>Follow-Up Compliance</a:t>
          </a:r>
        </a:p>
      </dgm:t>
    </dgm:pt>
    <dgm:pt modelId="{7BDA2312-CD7D-4847-91A0-5AF31EE709C7}" type="parTrans" cxnId="{606CC5BB-2C96-46F9-92E7-DC4889E5662B}">
      <dgm:prSet/>
      <dgm:spPr/>
      <dgm:t>
        <a:bodyPr/>
        <a:lstStyle/>
        <a:p>
          <a:endParaRPr lang="en-US" sz="1400">
            <a:solidFill>
              <a:schemeClr val="bg1"/>
            </a:solidFill>
            <a:latin typeface="Arial" panose="020B0604020202020204" pitchFamily="34" charset="0"/>
            <a:cs typeface="Arial" panose="020B0604020202020204" pitchFamily="34" charset="0"/>
          </a:endParaRPr>
        </a:p>
      </dgm:t>
    </dgm:pt>
    <dgm:pt modelId="{2C305B41-071A-467B-8D26-252B4FC5CD0A}" type="sibTrans" cxnId="{606CC5BB-2C96-46F9-92E7-DC4889E5662B}">
      <dgm:prSet/>
      <dgm:spPr/>
      <dgm:t>
        <a:bodyPr/>
        <a:lstStyle/>
        <a:p>
          <a:endParaRPr lang="en-US" sz="1400">
            <a:solidFill>
              <a:schemeClr val="bg1"/>
            </a:solidFill>
            <a:latin typeface="Arial" panose="020B0604020202020204" pitchFamily="34" charset="0"/>
            <a:cs typeface="Arial" panose="020B0604020202020204" pitchFamily="34" charset="0"/>
          </a:endParaRPr>
        </a:p>
      </dgm:t>
    </dgm:pt>
    <dgm:pt modelId="{825BACA2-A67A-4EB8-A6BC-AB8D337EF51F}">
      <dgm:prSet phldrT="[Text]" custT="1"/>
      <dgm:spPr/>
      <dgm:t>
        <a:bodyPr/>
        <a:lstStyle/>
        <a:p>
          <a:r>
            <a:rPr lang="en-US" sz="1400">
              <a:latin typeface="Arial" panose="020B0604020202020204" pitchFamily="34" charset="0"/>
              <a:cs typeface="Arial" panose="020B0604020202020204" pitchFamily="34" charset="0"/>
            </a:rPr>
            <a:t>Reduce Unnecessary ED Visits</a:t>
          </a:r>
        </a:p>
      </dgm:t>
    </dgm:pt>
    <dgm:pt modelId="{93943CDF-0743-4789-9414-29ABAE9D42E3}" type="parTrans" cxnId="{A6AB6E33-89F7-4058-9825-F6319F4CC60E}">
      <dgm:prSet/>
      <dgm:spPr/>
      <dgm:t>
        <a:bodyPr/>
        <a:lstStyle/>
        <a:p>
          <a:endParaRPr lang="en-US" sz="1400">
            <a:solidFill>
              <a:schemeClr val="bg1"/>
            </a:solidFill>
            <a:latin typeface="Arial" panose="020B0604020202020204" pitchFamily="34" charset="0"/>
            <a:cs typeface="Arial" panose="020B0604020202020204" pitchFamily="34" charset="0"/>
          </a:endParaRPr>
        </a:p>
      </dgm:t>
    </dgm:pt>
    <dgm:pt modelId="{D1E16FBD-C658-405C-A00F-F6D801314CBD}" type="sibTrans" cxnId="{A6AB6E33-89F7-4058-9825-F6319F4CC60E}">
      <dgm:prSet/>
      <dgm:spPr/>
      <dgm:t>
        <a:bodyPr/>
        <a:lstStyle/>
        <a:p>
          <a:endParaRPr lang="en-US" sz="1400">
            <a:solidFill>
              <a:schemeClr val="bg1"/>
            </a:solidFill>
            <a:latin typeface="Arial" panose="020B0604020202020204" pitchFamily="34" charset="0"/>
            <a:cs typeface="Arial" panose="020B0604020202020204" pitchFamily="34" charset="0"/>
          </a:endParaRPr>
        </a:p>
      </dgm:t>
    </dgm:pt>
    <dgm:pt modelId="{9F3DA8B7-3E84-4FD9-9C44-95F2A478D505}">
      <dgm:prSet phldrT="[Text]" custT="1"/>
      <dgm:spPr/>
      <dgm:t>
        <a:bodyPr/>
        <a:lstStyle/>
        <a:p>
          <a:r>
            <a:rPr lang="en-US" sz="1400">
              <a:latin typeface="Arial" panose="020B0604020202020204" pitchFamily="34" charset="0"/>
              <a:cs typeface="Arial" panose="020B0604020202020204" pitchFamily="34" charset="0"/>
            </a:rPr>
            <a:t>Reduce Readmissions</a:t>
          </a:r>
        </a:p>
      </dgm:t>
    </dgm:pt>
    <dgm:pt modelId="{5A8DFB3D-31D2-456F-8F48-8FD60A282908}" type="parTrans" cxnId="{EB382165-8827-4396-B9DA-DF5B6FD23BDE}">
      <dgm:prSet/>
      <dgm:spPr/>
      <dgm:t>
        <a:bodyPr/>
        <a:lstStyle/>
        <a:p>
          <a:endParaRPr lang="en-US" sz="1400">
            <a:solidFill>
              <a:schemeClr val="bg1"/>
            </a:solidFill>
            <a:latin typeface="Arial" panose="020B0604020202020204" pitchFamily="34" charset="0"/>
            <a:cs typeface="Arial" panose="020B0604020202020204" pitchFamily="34" charset="0"/>
          </a:endParaRPr>
        </a:p>
      </dgm:t>
    </dgm:pt>
    <dgm:pt modelId="{D59531B1-205F-45C8-A81A-C26DBB2470BA}" type="sibTrans" cxnId="{EB382165-8827-4396-B9DA-DF5B6FD23BDE}">
      <dgm:prSet/>
      <dgm:spPr/>
      <dgm:t>
        <a:bodyPr/>
        <a:lstStyle/>
        <a:p>
          <a:endParaRPr lang="en-US" sz="1400">
            <a:solidFill>
              <a:schemeClr val="bg1"/>
            </a:solidFill>
            <a:latin typeface="Arial" panose="020B0604020202020204" pitchFamily="34" charset="0"/>
            <a:cs typeface="Arial" panose="020B0604020202020204" pitchFamily="34" charset="0"/>
          </a:endParaRPr>
        </a:p>
      </dgm:t>
    </dgm:pt>
    <dgm:pt modelId="{022C3CF9-008A-44B5-B7DA-667E91F14D83}" type="pres">
      <dgm:prSet presAssocID="{78302250-7CF3-4AAE-9CA9-B67152600993}" presName="Name0" presStyleCnt="0">
        <dgm:presLayoutVars>
          <dgm:dir/>
          <dgm:resizeHandles val="exact"/>
        </dgm:presLayoutVars>
      </dgm:prSet>
      <dgm:spPr/>
    </dgm:pt>
    <dgm:pt modelId="{ED6201F3-07EC-49B2-904C-1936643AFFAA}" type="pres">
      <dgm:prSet presAssocID="{78302250-7CF3-4AAE-9CA9-B67152600993}" presName="cycle" presStyleCnt="0"/>
      <dgm:spPr/>
    </dgm:pt>
    <dgm:pt modelId="{5196AB66-F34C-4D59-97A2-54B14E98BEF9}" type="pres">
      <dgm:prSet presAssocID="{74238B95-A527-4C57-84BD-170A0C2FB060}" presName="nodeFirstNode" presStyleLbl="node1" presStyleIdx="0" presStyleCnt="5">
        <dgm:presLayoutVars>
          <dgm:bulletEnabled val="1"/>
        </dgm:presLayoutVars>
      </dgm:prSet>
      <dgm:spPr/>
    </dgm:pt>
    <dgm:pt modelId="{0DAE0A73-3966-4592-BEEA-8B8BCD900962}" type="pres">
      <dgm:prSet presAssocID="{9525A953-0D50-4D5F-923B-E617171E313B}" presName="sibTransFirstNode" presStyleLbl="bgShp" presStyleIdx="0" presStyleCnt="1"/>
      <dgm:spPr/>
    </dgm:pt>
    <dgm:pt modelId="{4921EE60-74C3-4ADA-ADE2-ACD266C9ED20}" type="pres">
      <dgm:prSet presAssocID="{AF7D4020-9144-4040-A63E-130EE30D2BEE}" presName="nodeFollowingNodes" presStyleLbl="node1" presStyleIdx="1" presStyleCnt="5">
        <dgm:presLayoutVars>
          <dgm:bulletEnabled val="1"/>
        </dgm:presLayoutVars>
      </dgm:prSet>
      <dgm:spPr/>
    </dgm:pt>
    <dgm:pt modelId="{4D09F9FD-6A9A-42B5-822C-EB96158175F7}" type="pres">
      <dgm:prSet presAssocID="{21625E47-15BE-4E87-A2D6-F85287FA1A54}" presName="nodeFollowingNodes" presStyleLbl="node1" presStyleIdx="2" presStyleCnt="5">
        <dgm:presLayoutVars>
          <dgm:bulletEnabled val="1"/>
        </dgm:presLayoutVars>
      </dgm:prSet>
      <dgm:spPr/>
    </dgm:pt>
    <dgm:pt modelId="{55571FB7-CF3B-493A-9D27-DB6550561226}" type="pres">
      <dgm:prSet presAssocID="{825BACA2-A67A-4EB8-A6BC-AB8D337EF51F}" presName="nodeFollowingNodes" presStyleLbl="node1" presStyleIdx="3" presStyleCnt="5">
        <dgm:presLayoutVars>
          <dgm:bulletEnabled val="1"/>
        </dgm:presLayoutVars>
      </dgm:prSet>
      <dgm:spPr/>
    </dgm:pt>
    <dgm:pt modelId="{BD8FABBE-EA40-44B5-A1A2-1D1251DEFF15}" type="pres">
      <dgm:prSet presAssocID="{9F3DA8B7-3E84-4FD9-9C44-95F2A478D505}" presName="nodeFollowingNodes" presStyleLbl="node1" presStyleIdx="4" presStyleCnt="5">
        <dgm:presLayoutVars>
          <dgm:bulletEnabled val="1"/>
        </dgm:presLayoutVars>
      </dgm:prSet>
      <dgm:spPr/>
    </dgm:pt>
  </dgm:ptLst>
  <dgm:cxnLst>
    <dgm:cxn modelId="{1E6F6C0F-F573-4E5A-8197-3354336A6893}" srcId="{78302250-7CF3-4AAE-9CA9-B67152600993}" destId="{74238B95-A527-4C57-84BD-170A0C2FB060}" srcOrd="0" destOrd="0" parTransId="{47EA01B1-BA7E-44D8-9CD2-72AB5A7AB879}" sibTransId="{9525A953-0D50-4D5F-923B-E617171E313B}"/>
    <dgm:cxn modelId="{A6AB6E33-89F7-4058-9825-F6319F4CC60E}" srcId="{78302250-7CF3-4AAE-9CA9-B67152600993}" destId="{825BACA2-A67A-4EB8-A6BC-AB8D337EF51F}" srcOrd="3" destOrd="0" parTransId="{93943CDF-0743-4789-9414-29ABAE9D42E3}" sibTransId="{D1E16FBD-C658-405C-A00F-F6D801314CBD}"/>
    <dgm:cxn modelId="{EB382165-8827-4396-B9DA-DF5B6FD23BDE}" srcId="{78302250-7CF3-4AAE-9CA9-B67152600993}" destId="{9F3DA8B7-3E84-4FD9-9C44-95F2A478D505}" srcOrd="4" destOrd="0" parTransId="{5A8DFB3D-31D2-456F-8F48-8FD60A282908}" sibTransId="{D59531B1-205F-45C8-A81A-C26DBB2470BA}"/>
    <dgm:cxn modelId="{51DD2E66-98AB-45D7-8634-84EBBAA541D5}" type="presOf" srcId="{78302250-7CF3-4AAE-9CA9-B67152600993}" destId="{022C3CF9-008A-44B5-B7DA-667E91F14D83}" srcOrd="0" destOrd="0" presId="urn:microsoft.com/office/officeart/2005/8/layout/cycle3"/>
    <dgm:cxn modelId="{ACEBB44E-97A1-4A75-8A8D-33BA635F5AF2}" type="presOf" srcId="{21625E47-15BE-4E87-A2D6-F85287FA1A54}" destId="{4D09F9FD-6A9A-42B5-822C-EB96158175F7}" srcOrd="0" destOrd="0" presId="urn:microsoft.com/office/officeart/2005/8/layout/cycle3"/>
    <dgm:cxn modelId="{29ECF37D-3B71-48C4-8692-95B4A9DFF7C9}" type="presOf" srcId="{9F3DA8B7-3E84-4FD9-9C44-95F2A478D505}" destId="{BD8FABBE-EA40-44B5-A1A2-1D1251DEFF15}" srcOrd="0" destOrd="0" presId="urn:microsoft.com/office/officeart/2005/8/layout/cycle3"/>
    <dgm:cxn modelId="{64F62F82-8F0C-465B-A554-E43DEB179C86}" type="presOf" srcId="{9525A953-0D50-4D5F-923B-E617171E313B}" destId="{0DAE0A73-3966-4592-BEEA-8B8BCD900962}" srcOrd="0" destOrd="0" presId="urn:microsoft.com/office/officeart/2005/8/layout/cycle3"/>
    <dgm:cxn modelId="{73CDB6B6-EF84-4A70-B573-694D864A8FF2}" type="presOf" srcId="{74238B95-A527-4C57-84BD-170A0C2FB060}" destId="{5196AB66-F34C-4D59-97A2-54B14E98BEF9}" srcOrd="0" destOrd="0" presId="urn:microsoft.com/office/officeart/2005/8/layout/cycle3"/>
    <dgm:cxn modelId="{606CC5BB-2C96-46F9-92E7-DC4889E5662B}" srcId="{78302250-7CF3-4AAE-9CA9-B67152600993}" destId="{21625E47-15BE-4E87-A2D6-F85287FA1A54}" srcOrd="2" destOrd="0" parTransId="{7BDA2312-CD7D-4847-91A0-5AF31EE709C7}" sibTransId="{2C305B41-071A-467B-8D26-252B4FC5CD0A}"/>
    <dgm:cxn modelId="{DB1572C6-BAA7-4DC6-850B-637A128E325A}" srcId="{78302250-7CF3-4AAE-9CA9-B67152600993}" destId="{AF7D4020-9144-4040-A63E-130EE30D2BEE}" srcOrd="1" destOrd="0" parTransId="{BD9C2E8D-454E-4EAA-AE7A-1C0D1FBD08A4}" sibTransId="{109F9D72-9AA6-4F58-82BF-CB8AEF71287F}"/>
    <dgm:cxn modelId="{B48B4AE0-16F5-4E9B-8887-0897665E2B38}" type="presOf" srcId="{825BACA2-A67A-4EB8-A6BC-AB8D337EF51F}" destId="{55571FB7-CF3B-493A-9D27-DB6550561226}" srcOrd="0" destOrd="0" presId="urn:microsoft.com/office/officeart/2005/8/layout/cycle3"/>
    <dgm:cxn modelId="{FDE0C8EB-BB35-4C55-A983-1681D9B97AEF}" type="presOf" srcId="{AF7D4020-9144-4040-A63E-130EE30D2BEE}" destId="{4921EE60-74C3-4ADA-ADE2-ACD266C9ED20}" srcOrd="0" destOrd="0" presId="urn:microsoft.com/office/officeart/2005/8/layout/cycle3"/>
    <dgm:cxn modelId="{BFF157BB-6C10-497E-90F8-9F0801563086}" type="presParOf" srcId="{022C3CF9-008A-44B5-B7DA-667E91F14D83}" destId="{ED6201F3-07EC-49B2-904C-1936643AFFAA}" srcOrd="0" destOrd="0" presId="urn:microsoft.com/office/officeart/2005/8/layout/cycle3"/>
    <dgm:cxn modelId="{C0B6FB46-659E-4C28-B506-9C8B7DD21FD8}" type="presParOf" srcId="{ED6201F3-07EC-49B2-904C-1936643AFFAA}" destId="{5196AB66-F34C-4D59-97A2-54B14E98BEF9}" srcOrd="0" destOrd="0" presId="urn:microsoft.com/office/officeart/2005/8/layout/cycle3"/>
    <dgm:cxn modelId="{2C1DB8A4-41FE-40DE-BE81-5D3B9B1F1DBC}" type="presParOf" srcId="{ED6201F3-07EC-49B2-904C-1936643AFFAA}" destId="{0DAE0A73-3966-4592-BEEA-8B8BCD900962}" srcOrd="1" destOrd="0" presId="urn:microsoft.com/office/officeart/2005/8/layout/cycle3"/>
    <dgm:cxn modelId="{98417E0C-AAE5-4BD5-A98B-4F643D879247}" type="presParOf" srcId="{ED6201F3-07EC-49B2-904C-1936643AFFAA}" destId="{4921EE60-74C3-4ADA-ADE2-ACD266C9ED20}" srcOrd="2" destOrd="0" presId="urn:microsoft.com/office/officeart/2005/8/layout/cycle3"/>
    <dgm:cxn modelId="{5EFA0A8A-84F2-4D16-AED9-77278CC1C40B}" type="presParOf" srcId="{ED6201F3-07EC-49B2-904C-1936643AFFAA}" destId="{4D09F9FD-6A9A-42B5-822C-EB96158175F7}" srcOrd="3" destOrd="0" presId="urn:microsoft.com/office/officeart/2005/8/layout/cycle3"/>
    <dgm:cxn modelId="{451071AA-8014-4D5C-9613-F2AB9F89A252}" type="presParOf" srcId="{ED6201F3-07EC-49B2-904C-1936643AFFAA}" destId="{55571FB7-CF3B-493A-9D27-DB6550561226}" srcOrd="4" destOrd="0" presId="urn:microsoft.com/office/officeart/2005/8/layout/cycle3"/>
    <dgm:cxn modelId="{E9C7F1ED-907C-4D3A-BDFC-2837240936B1}" type="presParOf" srcId="{ED6201F3-07EC-49B2-904C-1936643AFFAA}" destId="{BD8FABBE-EA40-44B5-A1A2-1D1251DEFF15}"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D01EC4B-9083-4224-B3B4-ED074919CB84}"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4D0B9DD4-DE72-4A05-904E-B79F2BAE0FC2}">
      <dgm:prSet/>
      <dgm:spPr/>
      <dgm:t>
        <a:bodyPr/>
        <a:lstStyle/>
        <a:p>
          <a:r>
            <a:rPr lang="en-US"/>
            <a:t>Collaboration and communication helped the team find new ways to partner and learn about additional resources for patients in the community</a:t>
          </a:r>
        </a:p>
      </dgm:t>
    </dgm:pt>
    <dgm:pt modelId="{8B0D4E46-9AD0-40C5-9C11-B9C29DE84755}" type="parTrans" cxnId="{E964413B-991B-4283-B384-DA3DD8284B77}">
      <dgm:prSet/>
      <dgm:spPr/>
      <dgm:t>
        <a:bodyPr/>
        <a:lstStyle/>
        <a:p>
          <a:endParaRPr lang="en-US"/>
        </a:p>
      </dgm:t>
    </dgm:pt>
    <dgm:pt modelId="{C7141D12-AC57-480F-B654-AAC52E26A811}" type="sibTrans" cxnId="{E964413B-991B-4283-B384-DA3DD8284B77}">
      <dgm:prSet/>
      <dgm:spPr/>
      <dgm:t>
        <a:bodyPr/>
        <a:lstStyle/>
        <a:p>
          <a:endParaRPr lang="en-US"/>
        </a:p>
      </dgm:t>
    </dgm:pt>
    <dgm:pt modelId="{13FAF081-4FE3-4D4E-A57C-3096570217A2}">
      <dgm:prSet/>
      <dgm:spPr/>
      <dgm:t>
        <a:bodyPr/>
        <a:lstStyle/>
        <a:p>
          <a:r>
            <a:rPr lang="en-US"/>
            <a:t>Increased information on what happens after discharge from LME partners and Zero Suicide</a:t>
          </a:r>
        </a:p>
      </dgm:t>
    </dgm:pt>
    <dgm:pt modelId="{0151F7E8-A73F-4131-9261-168C400260E2}" type="parTrans" cxnId="{98EBDDE3-0A33-48AA-8B66-766F8C058818}">
      <dgm:prSet/>
      <dgm:spPr/>
      <dgm:t>
        <a:bodyPr/>
        <a:lstStyle/>
        <a:p>
          <a:endParaRPr lang="en-US"/>
        </a:p>
      </dgm:t>
    </dgm:pt>
    <dgm:pt modelId="{920CC3CF-9E0E-45AD-B439-FC9C61A5A6D6}" type="sibTrans" cxnId="{98EBDDE3-0A33-48AA-8B66-766F8C058818}">
      <dgm:prSet/>
      <dgm:spPr/>
      <dgm:t>
        <a:bodyPr/>
        <a:lstStyle/>
        <a:p>
          <a:endParaRPr lang="en-US"/>
        </a:p>
      </dgm:t>
    </dgm:pt>
    <dgm:pt modelId="{1A06F6FB-742D-49E3-9FE6-9B7B43BC19E5}">
      <dgm:prSet/>
      <dgm:spPr/>
      <dgm:t>
        <a:bodyPr/>
        <a:lstStyle/>
        <a:p>
          <a:r>
            <a:rPr lang="en-US"/>
            <a:t>A decrease in readmissions for HUG patients supports continuing and refining the model</a:t>
          </a:r>
        </a:p>
      </dgm:t>
    </dgm:pt>
    <dgm:pt modelId="{8E5F1D61-9D6D-4669-84CA-8632B99B62EB}" type="parTrans" cxnId="{86B30057-A780-4974-9974-DC14059B4867}">
      <dgm:prSet/>
      <dgm:spPr/>
      <dgm:t>
        <a:bodyPr/>
        <a:lstStyle/>
        <a:p>
          <a:endParaRPr lang="en-US"/>
        </a:p>
      </dgm:t>
    </dgm:pt>
    <dgm:pt modelId="{DE43AEA7-4FFA-4689-930B-A23D7BC863F7}" type="sibTrans" cxnId="{86B30057-A780-4974-9974-DC14059B4867}">
      <dgm:prSet/>
      <dgm:spPr/>
      <dgm:t>
        <a:bodyPr/>
        <a:lstStyle/>
        <a:p>
          <a:endParaRPr lang="en-US"/>
        </a:p>
      </dgm:t>
    </dgm:pt>
    <dgm:pt modelId="{F02B65B4-BE4D-4FA1-ADBF-D1F62BC85454}" type="pres">
      <dgm:prSet presAssocID="{9D01EC4B-9083-4224-B3B4-ED074919CB84}" presName="vert0" presStyleCnt="0">
        <dgm:presLayoutVars>
          <dgm:dir/>
          <dgm:animOne val="branch"/>
          <dgm:animLvl val="lvl"/>
        </dgm:presLayoutVars>
      </dgm:prSet>
      <dgm:spPr/>
    </dgm:pt>
    <dgm:pt modelId="{8AE7CFA8-AF7F-405E-8EE9-E8065A433359}" type="pres">
      <dgm:prSet presAssocID="{4D0B9DD4-DE72-4A05-904E-B79F2BAE0FC2}" presName="thickLine" presStyleLbl="alignNode1" presStyleIdx="0" presStyleCnt="3"/>
      <dgm:spPr/>
    </dgm:pt>
    <dgm:pt modelId="{4C1C9C46-07A4-47DB-88FF-0037B2E917A4}" type="pres">
      <dgm:prSet presAssocID="{4D0B9DD4-DE72-4A05-904E-B79F2BAE0FC2}" presName="horz1" presStyleCnt="0"/>
      <dgm:spPr/>
    </dgm:pt>
    <dgm:pt modelId="{CE850A7E-E484-4000-B9BA-066FBDEE4264}" type="pres">
      <dgm:prSet presAssocID="{4D0B9DD4-DE72-4A05-904E-B79F2BAE0FC2}" presName="tx1" presStyleLbl="revTx" presStyleIdx="0" presStyleCnt="3"/>
      <dgm:spPr/>
    </dgm:pt>
    <dgm:pt modelId="{7DA4A5DE-C80F-42ED-85A8-23D5A1317800}" type="pres">
      <dgm:prSet presAssocID="{4D0B9DD4-DE72-4A05-904E-B79F2BAE0FC2}" presName="vert1" presStyleCnt="0"/>
      <dgm:spPr/>
    </dgm:pt>
    <dgm:pt modelId="{02515DD5-17CF-4792-A72E-6453037954C6}" type="pres">
      <dgm:prSet presAssocID="{13FAF081-4FE3-4D4E-A57C-3096570217A2}" presName="thickLine" presStyleLbl="alignNode1" presStyleIdx="1" presStyleCnt="3"/>
      <dgm:spPr/>
    </dgm:pt>
    <dgm:pt modelId="{824B5B04-0C43-42CD-BE7E-AB0F9382E1FB}" type="pres">
      <dgm:prSet presAssocID="{13FAF081-4FE3-4D4E-A57C-3096570217A2}" presName="horz1" presStyleCnt="0"/>
      <dgm:spPr/>
    </dgm:pt>
    <dgm:pt modelId="{61F80439-C90E-4DD4-A055-4609A3DDE62A}" type="pres">
      <dgm:prSet presAssocID="{13FAF081-4FE3-4D4E-A57C-3096570217A2}" presName="tx1" presStyleLbl="revTx" presStyleIdx="1" presStyleCnt="3"/>
      <dgm:spPr/>
    </dgm:pt>
    <dgm:pt modelId="{D083DDB8-08C0-41BA-9430-D77079A22C37}" type="pres">
      <dgm:prSet presAssocID="{13FAF081-4FE3-4D4E-A57C-3096570217A2}" presName="vert1" presStyleCnt="0"/>
      <dgm:spPr/>
    </dgm:pt>
    <dgm:pt modelId="{9A55257B-E922-4D22-8616-F86F8E8A4A8D}" type="pres">
      <dgm:prSet presAssocID="{1A06F6FB-742D-49E3-9FE6-9B7B43BC19E5}" presName="thickLine" presStyleLbl="alignNode1" presStyleIdx="2" presStyleCnt="3"/>
      <dgm:spPr/>
    </dgm:pt>
    <dgm:pt modelId="{2689AA4A-5C65-4A12-8C2A-451F3F2A51D0}" type="pres">
      <dgm:prSet presAssocID="{1A06F6FB-742D-49E3-9FE6-9B7B43BC19E5}" presName="horz1" presStyleCnt="0"/>
      <dgm:spPr/>
    </dgm:pt>
    <dgm:pt modelId="{A20D44C3-5A93-46CB-8EA4-F909A8BE2487}" type="pres">
      <dgm:prSet presAssocID="{1A06F6FB-742D-49E3-9FE6-9B7B43BC19E5}" presName="tx1" presStyleLbl="revTx" presStyleIdx="2" presStyleCnt="3"/>
      <dgm:spPr/>
    </dgm:pt>
    <dgm:pt modelId="{144FBEDC-7D22-44C6-A61C-073F8379C36C}" type="pres">
      <dgm:prSet presAssocID="{1A06F6FB-742D-49E3-9FE6-9B7B43BC19E5}" presName="vert1" presStyleCnt="0"/>
      <dgm:spPr/>
    </dgm:pt>
  </dgm:ptLst>
  <dgm:cxnLst>
    <dgm:cxn modelId="{9207A62C-EB0F-40F0-BB0F-49E4AC7B686A}" type="presOf" srcId="{9D01EC4B-9083-4224-B3B4-ED074919CB84}" destId="{F02B65B4-BE4D-4FA1-ADBF-D1F62BC85454}" srcOrd="0" destOrd="0" presId="urn:microsoft.com/office/officeart/2008/layout/LinedList"/>
    <dgm:cxn modelId="{C1C2F936-55AC-47C8-931B-10413A597706}" type="presOf" srcId="{1A06F6FB-742D-49E3-9FE6-9B7B43BC19E5}" destId="{A20D44C3-5A93-46CB-8EA4-F909A8BE2487}" srcOrd="0" destOrd="0" presId="urn:microsoft.com/office/officeart/2008/layout/LinedList"/>
    <dgm:cxn modelId="{E964413B-991B-4283-B384-DA3DD8284B77}" srcId="{9D01EC4B-9083-4224-B3B4-ED074919CB84}" destId="{4D0B9DD4-DE72-4A05-904E-B79F2BAE0FC2}" srcOrd="0" destOrd="0" parTransId="{8B0D4E46-9AD0-40C5-9C11-B9C29DE84755}" sibTransId="{C7141D12-AC57-480F-B654-AAC52E26A811}"/>
    <dgm:cxn modelId="{86B30057-A780-4974-9974-DC14059B4867}" srcId="{9D01EC4B-9083-4224-B3B4-ED074919CB84}" destId="{1A06F6FB-742D-49E3-9FE6-9B7B43BC19E5}" srcOrd="2" destOrd="0" parTransId="{8E5F1D61-9D6D-4669-84CA-8632B99B62EB}" sibTransId="{DE43AEA7-4FFA-4689-930B-A23D7BC863F7}"/>
    <dgm:cxn modelId="{CF99DBDF-8681-48B5-8B17-5567224513B3}" type="presOf" srcId="{4D0B9DD4-DE72-4A05-904E-B79F2BAE0FC2}" destId="{CE850A7E-E484-4000-B9BA-066FBDEE4264}" srcOrd="0" destOrd="0" presId="urn:microsoft.com/office/officeart/2008/layout/LinedList"/>
    <dgm:cxn modelId="{98EBDDE3-0A33-48AA-8B66-766F8C058818}" srcId="{9D01EC4B-9083-4224-B3B4-ED074919CB84}" destId="{13FAF081-4FE3-4D4E-A57C-3096570217A2}" srcOrd="1" destOrd="0" parTransId="{0151F7E8-A73F-4131-9261-168C400260E2}" sibTransId="{920CC3CF-9E0E-45AD-B439-FC9C61A5A6D6}"/>
    <dgm:cxn modelId="{715292E4-B91B-4115-BDD8-9F046DE539C5}" type="presOf" srcId="{13FAF081-4FE3-4D4E-A57C-3096570217A2}" destId="{61F80439-C90E-4DD4-A055-4609A3DDE62A}" srcOrd="0" destOrd="0" presId="urn:microsoft.com/office/officeart/2008/layout/LinedList"/>
    <dgm:cxn modelId="{C6C3B871-D6E9-45BE-B334-46BD305B8618}" type="presParOf" srcId="{F02B65B4-BE4D-4FA1-ADBF-D1F62BC85454}" destId="{8AE7CFA8-AF7F-405E-8EE9-E8065A433359}" srcOrd="0" destOrd="0" presId="urn:microsoft.com/office/officeart/2008/layout/LinedList"/>
    <dgm:cxn modelId="{C1F2CC59-6A30-4747-846E-D39C71432242}" type="presParOf" srcId="{F02B65B4-BE4D-4FA1-ADBF-D1F62BC85454}" destId="{4C1C9C46-07A4-47DB-88FF-0037B2E917A4}" srcOrd="1" destOrd="0" presId="urn:microsoft.com/office/officeart/2008/layout/LinedList"/>
    <dgm:cxn modelId="{59A28824-5F58-4CED-86F2-ABC13C76395A}" type="presParOf" srcId="{4C1C9C46-07A4-47DB-88FF-0037B2E917A4}" destId="{CE850A7E-E484-4000-B9BA-066FBDEE4264}" srcOrd="0" destOrd="0" presId="urn:microsoft.com/office/officeart/2008/layout/LinedList"/>
    <dgm:cxn modelId="{3A3D3918-EF8D-495B-B0B1-C5C48D632AF5}" type="presParOf" srcId="{4C1C9C46-07A4-47DB-88FF-0037B2E917A4}" destId="{7DA4A5DE-C80F-42ED-85A8-23D5A1317800}" srcOrd="1" destOrd="0" presId="urn:microsoft.com/office/officeart/2008/layout/LinedList"/>
    <dgm:cxn modelId="{5CF76C99-CD95-4684-93B0-6AE2EC5D9E62}" type="presParOf" srcId="{F02B65B4-BE4D-4FA1-ADBF-D1F62BC85454}" destId="{02515DD5-17CF-4792-A72E-6453037954C6}" srcOrd="2" destOrd="0" presId="urn:microsoft.com/office/officeart/2008/layout/LinedList"/>
    <dgm:cxn modelId="{C3D0797C-5D5F-4B1F-98AA-85BE8B1CCE45}" type="presParOf" srcId="{F02B65B4-BE4D-4FA1-ADBF-D1F62BC85454}" destId="{824B5B04-0C43-42CD-BE7E-AB0F9382E1FB}" srcOrd="3" destOrd="0" presId="urn:microsoft.com/office/officeart/2008/layout/LinedList"/>
    <dgm:cxn modelId="{3B48C839-52A8-4372-96E6-770D0DC86ED1}" type="presParOf" srcId="{824B5B04-0C43-42CD-BE7E-AB0F9382E1FB}" destId="{61F80439-C90E-4DD4-A055-4609A3DDE62A}" srcOrd="0" destOrd="0" presId="urn:microsoft.com/office/officeart/2008/layout/LinedList"/>
    <dgm:cxn modelId="{5B62A11D-2382-491C-B19D-7F2E58D14EE5}" type="presParOf" srcId="{824B5B04-0C43-42CD-BE7E-AB0F9382E1FB}" destId="{D083DDB8-08C0-41BA-9430-D77079A22C37}" srcOrd="1" destOrd="0" presId="urn:microsoft.com/office/officeart/2008/layout/LinedList"/>
    <dgm:cxn modelId="{07EFD8AD-2AC0-4EE0-950F-E4B88D38A22E}" type="presParOf" srcId="{F02B65B4-BE4D-4FA1-ADBF-D1F62BC85454}" destId="{9A55257B-E922-4D22-8616-F86F8E8A4A8D}" srcOrd="4" destOrd="0" presId="urn:microsoft.com/office/officeart/2008/layout/LinedList"/>
    <dgm:cxn modelId="{6465CAA4-3899-473D-ABFD-C7135377F856}" type="presParOf" srcId="{F02B65B4-BE4D-4FA1-ADBF-D1F62BC85454}" destId="{2689AA4A-5C65-4A12-8C2A-451F3F2A51D0}" srcOrd="5" destOrd="0" presId="urn:microsoft.com/office/officeart/2008/layout/LinedList"/>
    <dgm:cxn modelId="{967756A6-DB8A-4ACF-881B-A11A74349EA8}" type="presParOf" srcId="{2689AA4A-5C65-4A12-8C2A-451F3F2A51D0}" destId="{A20D44C3-5A93-46CB-8EA4-F909A8BE2487}" srcOrd="0" destOrd="0" presId="urn:microsoft.com/office/officeart/2008/layout/LinedList"/>
    <dgm:cxn modelId="{68CFC436-9321-4C90-953A-9B2FC7817088}" type="presParOf" srcId="{2689AA4A-5C65-4A12-8C2A-451F3F2A51D0}" destId="{144FBEDC-7D22-44C6-A61C-073F8379C36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765442-32AE-449B-9511-23773346C2C4}">
      <dsp:nvSpPr>
        <dsp:cNvPr id="0" name=""/>
        <dsp:cNvSpPr/>
      </dsp:nvSpPr>
      <dsp:spPr>
        <a:xfrm>
          <a:off x="795864" y="39537"/>
          <a:ext cx="952817" cy="952817"/>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9DBD940-90E5-431D-A8D3-5949CB1DB6A7}">
      <dsp:nvSpPr>
        <dsp:cNvPr id="0" name=""/>
        <dsp:cNvSpPr/>
      </dsp:nvSpPr>
      <dsp:spPr>
        <a:xfrm>
          <a:off x="995955" y="239629"/>
          <a:ext cx="552634" cy="55263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AE04259-F92B-4FEE-B017-B87922F64E1B}">
      <dsp:nvSpPr>
        <dsp:cNvPr id="0" name=""/>
        <dsp:cNvSpPr/>
      </dsp:nvSpPr>
      <dsp:spPr>
        <a:xfrm>
          <a:off x="1952856" y="39537"/>
          <a:ext cx="2245926" cy="952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90000"/>
            </a:lnSpc>
            <a:spcBef>
              <a:spcPct val="0"/>
            </a:spcBef>
            <a:spcAft>
              <a:spcPct val="35000"/>
            </a:spcAft>
            <a:buNone/>
          </a:pPr>
          <a:r>
            <a:rPr lang="en-US" sz="2200" kern="1200"/>
            <a:t>ACT team referral</a:t>
          </a:r>
        </a:p>
      </dsp:txBody>
      <dsp:txXfrm>
        <a:off x="1952856" y="39537"/>
        <a:ext cx="2245926" cy="952817"/>
      </dsp:txXfrm>
    </dsp:sp>
    <dsp:sp modelId="{78355BAB-9CB4-4154-A6CD-9F7A9CE2BC5C}">
      <dsp:nvSpPr>
        <dsp:cNvPr id="0" name=""/>
        <dsp:cNvSpPr/>
      </dsp:nvSpPr>
      <dsp:spPr>
        <a:xfrm>
          <a:off x="4590118" y="39537"/>
          <a:ext cx="952817" cy="952817"/>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BB77409-FBA1-4B7D-9D2D-389E2ABF5CED}">
      <dsp:nvSpPr>
        <dsp:cNvPr id="0" name=""/>
        <dsp:cNvSpPr/>
      </dsp:nvSpPr>
      <dsp:spPr>
        <a:xfrm>
          <a:off x="4790210" y="239629"/>
          <a:ext cx="552634" cy="55263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3180E72-8E76-401B-A43E-9FEB7FD7481E}">
      <dsp:nvSpPr>
        <dsp:cNvPr id="0" name=""/>
        <dsp:cNvSpPr/>
      </dsp:nvSpPr>
      <dsp:spPr>
        <a:xfrm>
          <a:off x="5747111" y="39537"/>
          <a:ext cx="2245926" cy="952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90000"/>
            </a:lnSpc>
            <a:spcBef>
              <a:spcPct val="0"/>
            </a:spcBef>
            <a:spcAft>
              <a:spcPct val="35000"/>
            </a:spcAft>
            <a:buNone/>
          </a:pPr>
          <a:r>
            <a:rPr lang="en-US" sz="2200" kern="1200"/>
            <a:t>Extend Length of Stay for hospitalization</a:t>
          </a:r>
        </a:p>
      </dsp:txBody>
      <dsp:txXfrm>
        <a:off x="5747111" y="39537"/>
        <a:ext cx="2245926" cy="952817"/>
      </dsp:txXfrm>
    </dsp:sp>
    <dsp:sp modelId="{D72A5885-7257-4C1B-A1E0-EAA055CAF89C}">
      <dsp:nvSpPr>
        <dsp:cNvPr id="0" name=""/>
        <dsp:cNvSpPr/>
      </dsp:nvSpPr>
      <dsp:spPr>
        <a:xfrm>
          <a:off x="795864" y="1748991"/>
          <a:ext cx="952817" cy="952817"/>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CE29A3B-B94E-4DC5-BACA-A3D9896B2A36}">
      <dsp:nvSpPr>
        <dsp:cNvPr id="0" name=""/>
        <dsp:cNvSpPr/>
      </dsp:nvSpPr>
      <dsp:spPr>
        <a:xfrm>
          <a:off x="995955" y="1949082"/>
          <a:ext cx="552634" cy="55263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7E67C7D-DBAF-414A-8FA5-4CFBDD1A9661}">
      <dsp:nvSpPr>
        <dsp:cNvPr id="0" name=""/>
        <dsp:cNvSpPr/>
      </dsp:nvSpPr>
      <dsp:spPr>
        <a:xfrm>
          <a:off x="1952856" y="1748991"/>
          <a:ext cx="2245926" cy="952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90000"/>
            </a:lnSpc>
            <a:spcBef>
              <a:spcPct val="0"/>
            </a:spcBef>
            <a:spcAft>
              <a:spcPct val="35000"/>
            </a:spcAft>
            <a:buNone/>
          </a:pPr>
          <a:r>
            <a:rPr lang="en-US" sz="2200" kern="1200"/>
            <a:t>Court Ordered Outpatient treatment</a:t>
          </a:r>
        </a:p>
      </dsp:txBody>
      <dsp:txXfrm>
        <a:off x="1952856" y="1748991"/>
        <a:ext cx="2245926" cy="952817"/>
      </dsp:txXfrm>
    </dsp:sp>
    <dsp:sp modelId="{7BDAD25C-8667-41ED-B748-CFA8A06FF1A9}">
      <dsp:nvSpPr>
        <dsp:cNvPr id="0" name=""/>
        <dsp:cNvSpPr/>
      </dsp:nvSpPr>
      <dsp:spPr>
        <a:xfrm>
          <a:off x="4590118" y="1748991"/>
          <a:ext cx="952817" cy="952817"/>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910DABA-4359-4679-A0A6-0F514033F78F}">
      <dsp:nvSpPr>
        <dsp:cNvPr id="0" name=""/>
        <dsp:cNvSpPr/>
      </dsp:nvSpPr>
      <dsp:spPr>
        <a:xfrm>
          <a:off x="4790210" y="1949082"/>
          <a:ext cx="552634" cy="55263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9A3171A-DFC6-4838-A399-45A906521640}">
      <dsp:nvSpPr>
        <dsp:cNvPr id="0" name=""/>
        <dsp:cNvSpPr/>
      </dsp:nvSpPr>
      <dsp:spPr>
        <a:xfrm>
          <a:off x="5747111" y="1748991"/>
          <a:ext cx="2245926" cy="952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90000"/>
            </a:lnSpc>
            <a:spcBef>
              <a:spcPct val="0"/>
            </a:spcBef>
            <a:spcAft>
              <a:spcPct val="35000"/>
            </a:spcAft>
            <a:buNone/>
          </a:pPr>
          <a:r>
            <a:rPr lang="en-US" sz="2200" kern="1200"/>
            <a:t>Scheduling outpatient follow up</a:t>
          </a:r>
        </a:p>
      </dsp:txBody>
      <dsp:txXfrm>
        <a:off x="5747111" y="1748991"/>
        <a:ext cx="2245926" cy="952817"/>
      </dsp:txXfrm>
    </dsp:sp>
    <dsp:sp modelId="{E442C923-0F54-43E0-82C6-35F67D0307A0}">
      <dsp:nvSpPr>
        <dsp:cNvPr id="0" name=""/>
        <dsp:cNvSpPr/>
      </dsp:nvSpPr>
      <dsp:spPr>
        <a:xfrm>
          <a:off x="795864" y="3458444"/>
          <a:ext cx="952817" cy="952817"/>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50573A-D587-49C4-8EE6-92DF27D732E3}">
      <dsp:nvSpPr>
        <dsp:cNvPr id="0" name=""/>
        <dsp:cNvSpPr/>
      </dsp:nvSpPr>
      <dsp:spPr>
        <a:xfrm>
          <a:off x="995955" y="3658536"/>
          <a:ext cx="552634" cy="55263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F2850E1-94CD-4C7C-8E8D-173F169AB889}">
      <dsp:nvSpPr>
        <dsp:cNvPr id="0" name=""/>
        <dsp:cNvSpPr/>
      </dsp:nvSpPr>
      <dsp:spPr>
        <a:xfrm>
          <a:off x="1952856" y="3458444"/>
          <a:ext cx="2245926" cy="952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90000"/>
            </a:lnSpc>
            <a:spcBef>
              <a:spcPct val="0"/>
            </a:spcBef>
            <a:spcAft>
              <a:spcPct val="35000"/>
            </a:spcAft>
            <a:buNone/>
          </a:pPr>
          <a:r>
            <a:rPr lang="en-US" sz="2200" kern="1200"/>
            <a:t>Outpatient groups and medication management</a:t>
          </a:r>
        </a:p>
      </dsp:txBody>
      <dsp:txXfrm>
        <a:off x="1952856" y="3458444"/>
        <a:ext cx="2245926" cy="952817"/>
      </dsp:txXfrm>
    </dsp:sp>
    <dsp:sp modelId="{91EFADB3-50D5-4010-8F86-2FC5C474B161}">
      <dsp:nvSpPr>
        <dsp:cNvPr id="0" name=""/>
        <dsp:cNvSpPr/>
      </dsp:nvSpPr>
      <dsp:spPr>
        <a:xfrm>
          <a:off x="4590118" y="3458444"/>
          <a:ext cx="952817" cy="952817"/>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0FAC405-7564-4BDC-8F1A-6CE16A249C1A}">
      <dsp:nvSpPr>
        <dsp:cNvPr id="0" name=""/>
        <dsp:cNvSpPr/>
      </dsp:nvSpPr>
      <dsp:spPr>
        <a:xfrm>
          <a:off x="4790210" y="3658536"/>
          <a:ext cx="552634" cy="552634"/>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5869CDB-1543-4E11-804C-05EE7BA0C4C8}">
      <dsp:nvSpPr>
        <dsp:cNvPr id="0" name=""/>
        <dsp:cNvSpPr/>
      </dsp:nvSpPr>
      <dsp:spPr>
        <a:xfrm>
          <a:off x="5747111" y="3458444"/>
          <a:ext cx="2245926" cy="952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90000"/>
            </a:lnSpc>
            <a:spcBef>
              <a:spcPct val="0"/>
            </a:spcBef>
            <a:spcAft>
              <a:spcPct val="35000"/>
            </a:spcAft>
            <a:buNone/>
          </a:pPr>
          <a:r>
            <a:rPr lang="en-US" sz="2200" kern="1200"/>
            <a:t>Psychoeducation about illness and treatment</a:t>
          </a:r>
        </a:p>
      </dsp:txBody>
      <dsp:txXfrm>
        <a:off x="5747111" y="3458444"/>
        <a:ext cx="2245926" cy="9528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4D7B25-247C-47CF-B999-48F55798EED1}">
      <dsp:nvSpPr>
        <dsp:cNvPr id="0" name=""/>
        <dsp:cNvSpPr/>
      </dsp:nvSpPr>
      <dsp:spPr>
        <a:xfrm>
          <a:off x="0" y="0"/>
          <a:ext cx="7470566" cy="1335240"/>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In 2016, we identified a cohort of psychiatric patients who frequently visited ED’s and were readmitted </a:t>
          </a:r>
        </a:p>
      </dsp:txBody>
      <dsp:txXfrm>
        <a:off x="39108" y="39108"/>
        <a:ext cx="6029738" cy="1257024"/>
      </dsp:txXfrm>
    </dsp:sp>
    <dsp:sp modelId="{DF2E3802-A53D-43E6-A4DE-142817B34603}">
      <dsp:nvSpPr>
        <dsp:cNvPr id="0" name=""/>
        <dsp:cNvSpPr/>
      </dsp:nvSpPr>
      <dsp:spPr>
        <a:xfrm>
          <a:off x="659167" y="1557780"/>
          <a:ext cx="7470566" cy="1335240"/>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Initially, we focused on our top 10 most frequently admitted patients, some were seen in our ED’s up to 352 times/year and admitted up to 11 times/year. </a:t>
          </a:r>
        </a:p>
      </dsp:txBody>
      <dsp:txXfrm>
        <a:off x="698275" y="1596888"/>
        <a:ext cx="5865277" cy="1257024"/>
      </dsp:txXfrm>
    </dsp:sp>
    <dsp:sp modelId="{9B45583C-29E0-484E-BB5B-CB94FFC6E492}">
      <dsp:nvSpPr>
        <dsp:cNvPr id="0" name=""/>
        <dsp:cNvSpPr/>
      </dsp:nvSpPr>
      <dsp:spPr>
        <a:xfrm>
          <a:off x="1318335" y="3115560"/>
          <a:ext cx="7470566" cy="1335240"/>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We coordinated a  multidisciplinary team and developed care plans that span inpatient, outpatient, and ED settings. </a:t>
          </a:r>
        </a:p>
      </dsp:txBody>
      <dsp:txXfrm>
        <a:off x="1357443" y="3154668"/>
        <a:ext cx="5865277" cy="1257024"/>
      </dsp:txXfrm>
    </dsp:sp>
    <dsp:sp modelId="{158C589E-22C3-4EAD-B79A-B204F8D55D51}">
      <dsp:nvSpPr>
        <dsp:cNvPr id="0" name=""/>
        <dsp:cNvSpPr/>
      </dsp:nvSpPr>
      <dsp:spPr>
        <a:xfrm>
          <a:off x="6602660" y="1012557"/>
          <a:ext cx="867906" cy="867906"/>
        </a:xfrm>
        <a:prstGeom prst="downArrow">
          <a:avLst>
            <a:gd name="adj1" fmla="val 55000"/>
            <a:gd name="adj2" fmla="val 45000"/>
          </a:avLst>
        </a:prstGeom>
        <a:solidFill>
          <a:schemeClr val="accent2">
            <a:alpha val="90000"/>
            <a:tint val="40000"/>
            <a:hueOff val="0"/>
            <a:satOff val="0"/>
            <a:lumOff val="0"/>
            <a:alphaOff val="0"/>
          </a:schemeClr>
        </a:solidFill>
        <a:ln w="6350" cap="flat" cmpd="sng" algn="ctr">
          <a:solidFill>
            <a:schemeClr val="accent2">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797939" y="1012557"/>
        <a:ext cx="477348" cy="653099"/>
      </dsp:txXfrm>
    </dsp:sp>
    <dsp:sp modelId="{AFB1B9E3-FF17-4FE7-A19F-E7A7B55BFA17}">
      <dsp:nvSpPr>
        <dsp:cNvPr id="0" name=""/>
        <dsp:cNvSpPr/>
      </dsp:nvSpPr>
      <dsp:spPr>
        <a:xfrm>
          <a:off x="7261828" y="2561435"/>
          <a:ext cx="867906" cy="867906"/>
        </a:xfrm>
        <a:prstGeom prst="downArrow">
          <a:avLst>
            <a:gd name="adj1" fmla="val 55000"/>
            <a:gd name="adj2" fmla="val 45000"/>
          </a:avLst>
        </a:prstGeom>
        <a:solidFill>
          <a:schemeClr val="accent2">
            <a:alpha val="90000"/>
            <a:tint val="40000"/>
            <a:hueOff val="0"/>
            <a:satOff val="0"/>
            <a:lumOff val="0"/>
            <a:alphaOff val="0"/>
          </a:schemeClr>
        </a:solidFill>
        <a:ln w="6350" cap="flat" cmpd="sng" algn="ctr">
          <a:solidFill>
            <a:schemeClr val="accent2">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457107" y="2561435"/>
        <a:ext cx="477348" cy="6530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B7692A-B464-4620-BE0F-B776A95547F0}">
      <dsp:nvSpPr>
        <dsp:cNvPr id="0" name=""/>
        <dsp:cNvSpPr/>
      </dsp:nvSpPr>
      <dsp:spPr>
        <a:xfrm>
          <a:off x="2574" y="182666"/>
          <a:ext cx="2042733" cy="122563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ED provider</a:t>
          </a:r>
        </a:p>
      </dsp:txBody>
      <dsp:txXfrm>
        <a:off x="2574" y="182666"/>
        <a:ext cx="2042733" cy="1225639"/>
      </dsp:txXfrm>
    </dsp:sp>
    <dsp:sp modelId="{4C8C509C-3E01-443C-BE13-75D8DEFD845F}">
      <dsp:nvSpPr>
        <dsp:cNvPr id="0" name=""/>
        <dsp:cNvSpPr/>
      </dsp:nvSpPr>
      <dsp:spPr>
        <a:xfrm>
          <a:off x="2249581" y="182666"/>
          <a:ext cx="2042733" cy="122563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err="1"/>
            <a:t>Telepsychiatrist</a:t>
          </a:r>
          <a:r>
            <a:rPr lang="en-US" sz="2200" kern="1200" dirty="0"/>
            <a:t>/ BH ED psychiatrist</a:t>
          </a:r>
        </a:p>
      </dsp:txBody>
      <dsp:txXfrm>
        <a:off x="2249581" y="182666"/>
        <a:ext cx="2042733" cy="1225639"/>
      </dsp:txXfrm>
    </dsp:sp>
    <dsp:sp modelId="{889B18C4-8039-4BA9-A294-D89E6B09F21E}">
      <dsp:nvSpPr>
        <dsp:cNvPr id="0" name=""/>
        <dsp:cNvSpPr/>
      </dsp:nvSpPr>
      <dsp:spPr>
        <a:xfrm>
          <a:off x="4496587" y="182666"/>
          <a:ext cx="2042733" cy="122563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Community Care Bridge</a:t>
          </a:r>
        </a:p>
      </dsp:txBody>
      <dsp:txXfrm>
        <a:off x="4496587" y="182666"/>
        <a:ext cx="2042733" cy="1225639"/>
      </dsp:txXfrm>
    </dsp:sp>
    <dsp:sp modelId="{5BEBBE3C-C5E2-49D4-A3F6-671B4B3F4A9F}">
      <dsp:nvSpPr>
        <dsp:cNvPr id="0" name=""/>
        <dsp:cNvSpPr/>
      </dsp:nvSpPr>
      <dsp:spPr>
        <a:xfrm>
          <a:off x="6743594" y="182666"/>
          <a:ext cx="2042733" cy="122563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BH Patient Placement</a:t>
          </a:r>
        </a:p>
      </dsp:txBody>
      <dsp:txXfrm>
        <a:off x="6743594" y="182666"/>
        <a:ext cx="2042733" cy="1225639"/>
      </dsp:txXfrm>
    </dsp:sp>
    <dsp:sp modelId="{75B67794-6B72-4C96-BF6F-665D42D3CB4A}">
      <dsp:nvSpPr>
        <dsp:cNvPr id="0" name=""/>
        <dsp:cNvSpPr/>
      </dsp:nvSpPr>
      <dsp:spPr>
        <a:xfrm>
          <a:off x="2574" y="1612580"/>
          <a:ext cx="2042733" cy="122563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Medical/ Pediatric IP provider</a:t>
          </a:r>
        </a:p>
      </dsp:txBody>
      <dsp:txXfrm>
        <a:off x="2574" y="1612580"/>
        <a:ext cx="2042733" cy="1225639"/>
      </dsp:txXfrm>
    </dsp:sp>
    <dsp:sp modelId="{FB873747-1EE0-4C0E-AC78-41DDA651A0F6}">
      <dsp:nvSpPr>
        <dsp:cNvPr id="0" name=""/>
        <dsp:cNvSpPr/>
      </dsp:nvSpPr>
      <dsp:spPr>
        <a:xfrm>
          <a:off x="2249581" y="1612580"/>
          <a:ext cx="2042733" cy="122563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Consult Liaison Psychiatrist</a:t>
          </a:r>
        </a:p>
      </dsp:txBody>
      <dsp:txXfrm>
        <a:off x="2249581" y="1612580"/>
        <a:ext cx="2042733" cy="1225639"/>
      </dsp:txXfrm>
    </dsp:sp>
    <dsp:sp modelId="{65EB6256-D9D3-4347-ABF9-CF49F4FFCF30}">
      <dsp:nvSpPr>
        <dsp:cNvPr id="0" name=""/>
        <dsp:cNvSpPr/>
      </dsp:nvSpPr>
      <dsp:spPr>
        <a:xfrm>
          <a:off x="4496587" y="1612580"/>
          <a:ext cx="2042733" cy="122563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Consult Liaison Addictions Specialist</a:t>
          </a:r>
        </a:p>
      </dsp:txBody>
      <dsp:txXfrm>
        <a:off x="4496587" y="1612580"/>
        <a:ext cx="2042733" cy="1225639"/>
      </dsp:txXfrm>
    </dsp:sp>
    <dsp:sp modelId="{6511C849-5BA1-40D1-A105-B3D0B31D358A}">
      <dsp:nvSpPr>
        <dsp:cNvPr id="0" name=""/>
        <dsp:cNvSpPr/>
      </dsp:nvSpPr>
      <dsp:spPr>
        <a:xfrm>
          <a:off x="6743594" y="1612580"/>
          <a:ext cx="2042733" cy="122563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IP Psychiatrist</a:t>
          </a:r>
        </a:p>
      </dsp:txBody>
      <dsp:txXfrm>
        <a:off x="6743594" y="1612580"/>
        <a:ext cx="2042733" cy="1225639"/>
      </dsp:txXfrm>
    </dsp:sp>
    <dsp:sp modelId="{0BA7CAA2-0DE5-4968-94B3-C9BE98F28D6F}">
      <dsp:nvSpPr>
        <dsp:cNvPr id="0" name=""/>
        <dsp:cNvSpPr/>
      </dsp:nvSpPr>
      <dsp:spPr>
        <a:xfrm>
          <a:off x="1126078" y="3042493"/>
          <a:ext cx="2042733" cy="122563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IP Social Worker</a:t>
          </a:r>
        </a:p>
      </dsp:txBody>
      <dsp:txXfrm>
        <a:off x="1126078" y="3042493"/>
        <a:ext cx="2042733" cy="1225639"/>
      </dsp:txXfrm>
    </dsp:sp>
    <dsp:sp modelId="{15128701-CE55-464F-819A-93D1EFEB49B6}">
      <dsp:nvSpPr>
        <dsp:cNvPr id="0" name=""/>
        <dsp:cNvSpPr/>
      </dsp:nvSpPr>
      <dsp:spPr>
        <a:xfrm>
          <a:off x="3373084" y="3042493"/>
          <a:ext cx="2042733" cy="122563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OP Psychiatrist/ therapist</a:t>
          </a:r>
        </a:p>
      </dsp:txBody>
      <dsp:txXfrm>
        <a:off x="3373084" y="3042493"/>
        <a:ext cx="2042733" cy="1225639"/>
      </dsp:txXfrm>
    </dsp:sp>
    <dsp:sp modelId="{9AF242BF-06EA-440D-86E3-9B9389598985}">
      <dsp:nvSpPr>
        <dsp:cNvPr id="0" name=""/>
        <dsp:cNvSpPr/>
      </dsp:nvSpPr>
      <dsp:spPr>
        <a:xfrm>
          <a:off x="5620090" y="3042493"/>
          <a:ext cx="2042733" cy="122563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PCP</a:t>
          </a:r>
        </a:p>
      </dsp:txBody>
      <dsp:txXfrm>
        <a:off x="5620090" y="3042493"/>
        <a:ext cx="2042733" cy="12256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CA21F-33F3-47E5-B9D7-3149E602EB4F}">
      <dsp:nvSpPr>
        <dsp:cNvPr id="0" name=""/>
        <dsp:cNvSpPr/>
      </dsp:nvSpPr>
      <dsp:spPr>
        <a:xfrm>
          <a:off x="0" y="543"/>
          <a:ext cx="878890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7A00A54-334E-4499-8494-3BE7400E73FC}">
      <dsp:nvSpPr>
        <dsp:cNvPr id="0" name=""/>
        <dsp:cNvSpPr/>
      </dsp:nvSpPr>
      <dsp:spPr>
        <a:xfrm>
          <a:off x="0" y="543"/>
          <a:ext cx="8788902" cy="4944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Recommendations:</a:t>
          </a:r>
        </a:p>
      </dsp:txBody>
      <dsp:txXfrm>
        <a:off x="0" y="543"/>
        <a:ext cx="8788902" cy="494412"/>
      </dsp:txXfrm>
    </dsp:sp>
    <dsp:sp modelId="{2E17A07B-8B22-4510-9E30-2C7F7DBF6646}">
      <dsp:nvSpPr>
        <dsp:cNvPr id="0" name=""/>
        <dsp:cNvSpPr/>
      </dsp:nvSpPr>
      <dsp:spPr>
        <a:xfrm>
          <a:off x="0" y="494955"/>
          <a:ext cx="878890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D82D61-DBA9-40ED-A2AE-0C0AF7F902B8}">
      <dsp:nvSpPr>
        <dsp:cNvPr id="0" name=""/>
        <dsp:cNvSpPr/>
      </dsp:nvSpPr>
      <dsp:spPr>
        <a:xfrm>
          <a:off x="0" y="494955"/>
          <a:ext cx="8788902" cy="4944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1. </a:t>
          </a:r>
          <a:r>
            <a:rPr lang="en-US" sz="1500" kern="1200"/>
            <a:t>Please no controlled substances.</a:t>
          </a:r>
        </a:p>
      </dsp:txBody>
      <dsp:txXfrm>
        <a:off x="0" y="494955"/>
        <a:ext cx="8788902" cy="494412"/>
      </dsp:txXfrm>
    </dsp:sp>
    <dsp:sp modelId="{326B6E8E-1300-4B55-B691-92CC6F82C0F6}">
      <dsp:nvSpPr>
        <dsp:cNvPr id="0" name=""/>
        <dsp:cNvSpPr/>
      </dsp:nvSpPr>
      <dsp:spPr>
        <a:xfrm>
          <a:off x="0" y="989368"/>
          <a:ext cx="878890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5D7DE9-635C-4AB5-B774-29FF68B17A67}">
      <dsp:nvSpPr>
        <dsp:cNvPr id="0" name=""/>
        <dsp:cNvSpPr/>
      </dsp:nvSpPr>
      <dsp:spPr>
        <a:xfrm>
          <a:off x="0" y="989368"/>
          <a:ext cx="8788902" cy="4944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2. Minimize comfort measures such as extra blankets or snacks</a:t>
          </a:r>
        </a:p>
      </dsp:txBody>
      <dsp:txXfrm>
        <a:off x="0" y="989368"/>
        <a:ext cx="8788902" cy="494412"/>
      </dsp:txXfrm>
    </dsp:sp>
    <dsp:sp modelId="{49054C4E-D1E1-44E2-B27B-27DF447491DD}">
      <dsp:nvSpPr>
        <dsp:cNvPr id="0" name=""/>
        <dsp:cNvSpPr/>
      </dsp:nvSpPr>
      <dsp:spPr>
        <a:xfrm>
          <a:off x="0" y="1483781"/>
          <a:ext cx="878890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86421F-88A8-4D4B-A18B-08B2F3DA391D}">
      <dsp:nvSpPr>
        <dsp:cNvPr id="0" name=""/>
        <dsp:cNvSpPr/>
      </dsp:nvSpPr>
      <dsp:spPr>
        <a:xfrm>
          <a:off x="0" y="1483781"/>
          <a:ext cx="8788902" cy="4944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3. Notify Community Care Bridge case manager Jane Doe LCSW at 704-111-1111, when patient presents in ED</a:t>
          </a:r>
        </a:p>
      </dsp:txBody>
      <dsp:txXfrm>
        <a:off x="0" y="1483781"/>
        <a:ext cx="8788902" cy="494412"/>
      </dsp:txXfrm>
    </dsp:sp>
    <dsp:sp modelId="{FDE10379-0F5C-4990-92E6-142B5BCA52F3}">
      <dsp:nvSpPr>
        <dsp:cNvPr id="0" name=""/>
        <dsp:cNvSpPr/>
      </dsp:nvSpPr>
      <dsp:spPr>
        <a:xfrm>
          <a:off x="0" y="1978193"/>
          <a:ext cx="878890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65BA91-3153-4F60-974F-B812AE5F03C3}">
      <dsp:nvSpPr>
        <dsp:cNvPr id="0" name=""/>
        <dsp:cNvSpPr/>
      </dsp:nvSpPr>
      <dsp:spPr>
        <a:xfrm>
          <a:off x="0" y="1978193"/>
          <a:ext cx="8788902" cy="4944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4. Recommend admission to BH IP unit to stabilize patient on meds</a:t>
          </a:r>
        </a:p>
      </dsp:txBody>
      <dsp:txXfrm>
        <a:off x="0" y="1978193"/>
        <a:ext cx="8788902" cy="494412"/>
      </dsp:txXfrm>
    </dsp:sp>
    <dsp:sp modelId="{646A54D8-89E6-40DF-85B8-310573E1D59F}">
      <dsp:nvSpPr>
        <dsp:cNvPr id="0" name=""/>
        <dsp:cNvSpPr/>
      </dsp:nvSpPr>
      <dsp:spPr>
        <a:xfrm>
          <a:off x="0" y="2472606"/>
          <a:ext cx="878890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DEE177-3A09-4BB9-A99C-2BA45D012CC8}">
      <dsp:nvSpPr>
        <dsp:cNvPr id="0" name=""/>
        <dsp:cNvSpPr/>
      </dsp:nvSpPr>
      <dsp:spPr>
        <a:xfrm>
          <a:off x="0" y="2472606"/>
          <a:ext cx="8788902" cy="4944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5. Consider trial of  Invega Sustenna LAI to improve compliance</a:t>
          </a:r>
        </a:p>
      </dsp:txBody>
      <dsp:txXfrm>
        <a:off x="0" y="2472606"/>
        <a:ext cx="8788902" cy="494412"/>
      </dsp:txXfrm>
    </dsp:sp>
    <dsp:sp modelId="{F234DD20-5448-4E4F-805C-E872FF5F4E82}">
      <dsp:nvSpPr>
        <dsp:cNvPr id="0" name=""/>
        <dsp:cNvSpPr/>
      </dsp:nvSpPr>
      <dsp:spPr>
        <a:xfrm>
          <a:off x="0" y="2967018"/>
          <a:ext cx="878890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B2DBEF-2903-4B67-A977-6C5D136150AD}">
      <dsp:nvSpPr>
        <dsp:cNvPr id="0" name=""/>
        <dsp:cNvSpPr/>
      </dsp:nvSpPr>
      <dsp:spPr>
        <a:xfrm>
          <a:off x="0" y="2967018"/>
          <a:ext cx="8788902" cy="4944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6. Recommend referral to ACT team services</a:t>
          </a:r>
        </a:p>
      </dsp:txBody>
      <dsp:txXfrm>
        <a:off x="0" y="2967018"/>
        <a:ext cx="8788902" cy="494412"/>
      </dsp:txXfrm>
    </dsp:sp>
    <dsp:sp modelId="{FCE0E762-2207-4F5A-BB83-89E876947DB8}">
      <dsp:nvSpPr>
        <dsp:cNvPr id="0" name=""/>
        <dsp:cNvSpPr/>
      </dsp:nvSpPr>
      <dsp:spPr>
        <a:xfrm>
          <a:off x="0" y="3461431"/>
          <a:ext cx="878890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429127-C799-4361-8558-131D31D6F963}">
      <dsp:nvSpPr>
        <dsp:cNvPr id="0" name=""/>
        <dsp:cNvSpPr/>
      </dsp:nvSpPr>
      <dsp:spPr>
        <a:xfrm>
          <a:off x="0" y="3461431"/>
          <a:ext cx="8788902" cy="4944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7. Advocate for a payee to be assigned a payee.</a:t>
          </a:r>
        </a:p>
      </dsp:txBody>
      <dsp:txXfrm>
        <a:off x="0" y="3461431"/>
        <a:ext cx="8788902" cy="494412"/>
      </dsp:txXfrm>
    </dsp:sp>
    <dsp:sp modelId="{C0280C06-921A-47A3-AE60-84F9F2837FD8}">
      <dsp:nvSpPr>
        <dsp:cNvPr id="0" name=""/>
        <dsp:cNvSpPr/>
      </dsp:nvSpPr>
      <dsp:spPr>
        <a:xfrm>
          <a:off x="0" y="3955844"/>
          <a:ext cx="878890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2C415CF-D176-406E-9C1D-6CB93A11AF16}">
      <dsp:nvSpPr>
        <dsp:cNvPr id="0" name=""/>
        <dsp:cNvSpPr/>
      </dsp:nvSpPr>
      <dsp:spPr>
        <a:xfrm>
          <a:off x="0" y="3955844"/>
          <a:ext cx="8788902" cy="4944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8. Request court order for outpatient treatment</a:t>
          </a:r>
        </a:p>
      </dsp:txBody>
      <dsp:txXfrm>
        <a:off x="0" y="3955844"/>
        <a:ext cx="8788902" cy="49441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AE0A73-3966-4592-BEEA-8B8BCD900962}">
      <dsp:nvSpPr>
        <dsp:cNvPr id="0" name=""/>
        <dsp:cNvSpPr/>
      </dsp:nvSpPr>
      <dsp:spPr>
        <a:xfrm>
          <a:off x="286115" y="471772"/>
          <a:ext cx="2424282" cy="2424282"/>
        </a:xfrm>
        <a:prstGeom prst="circularArrow">
          <a:avLst>
            <a:gd name="adj1" fmla="val 5544"/>
            <a:gd name="adj2" fmla="val 330680"/>
            <a:gd name="adj3" fmla="val 13990251"/>
            <a:gd name="adj4" fmla="val 17256861"/>
            <a:gd name="adj5" fmla="val 5757"/>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196AB66-F34C-4D59-97A2-54B14E98BEF9}">
      <dsp:nvSpPr>
        <dsp:cNvPr id="0" name=""/>
        <dsp:cNvSpPr/>
      </dsp:nvSpPr>
      <dsp:spPr>
        <a:xfrm>
          <a:off x="983962" y="482588"/>
          <a:ext cx="1028588" cy="51429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latin typeface="Arial" panose="020B0604020202020204" pitchFamily="34" charset="0"/>
              <a:cs typeface="Arial" panose="020B0604020202020204" pitchFamily="34" charset="0"/>
            </a:rPr>
            <a:t>Decrease Admissions</a:t>
          </a:r>
        </a:p>
      </dsp:txBody>
      <dsp:txXfrm>
        <a:off x="1009068" y="507694"/>
        <a:ext cx="978376" cy="464082"/>
      </dsp:txXfrm>
    </dsp:sp>
    <dsp:sp modelId="{4921EE60-74C3-4ADA-ADE2-ACD266C9ED20}">
      <dsp:nvSpPr>
        <dsp:cNvPr id="0" name=""/>
        <dsp:cNvSpPr/>
      </dsp:nvSpPr>
      <dsp:spPr>
        <a:xfrm>
          <a:off x="1967173" y="1196932"/>
          <a:ext cx="1028588" cy="514294"/>
        </a:xfrm>
        <a:prstGeom prst="roundRect">
          <a:avLst/>
        </a:prstGeom>
        <a:solidFill>
          <a:schemeClr val="accent5">
            <a:hueOff val="-1838336"/>
            <a:satOff val="-2557"/>
            <a:lumOff val="-9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latin typeface="Arial" panose="020B0604020202020204" pitchFamily="34" charset="0"/>
              <a:cs typeface="Arial" panose="020B0604020202020204" pitchFamily="34" charset="0"/>
            </a:rPr>
            <a:t>Increase Discharges</a:t>
          </a:r>
        </a:p>
      </dsp:txBody>
      <dsp:txXfrm>
        <a:off x="1992279" y="1222038"/>
        <a:ext cx="978376" cy="464082"/>
      </dsp:txXfrm>
    </dsp:sp>
    <dsp:sp modelId="{4D09F9FD-6A9A-42B5-822C-EB96158175F7}">
      <dsp:nvSpPr>
        <dsp:cNvPr id="0" name=""/>
        <dsp:cNvSpPr/>
      </dsp:nvSpPr>
      <dsp:spPr>
        <a:xfrm>
          <a:off x="1591620" y="2352766"/>
          <a:ext cx="1028588" cy="514294"/>
        </a:xfrm>
        <a:prstGeom prst="roundRect">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latin typeface="Arial" panose="020B0604020202020204" pitchFamily="34" charset="0"/>
              <a:cs typeface="Arial" panose="020B0604020202020204" pitchFamily="34" charset="0"/>
            </a:rPr>
            <a:t>Follow-Up Compliance</a:t>
          </a:r>
        </a:p>
      </dsp:txBody>
      <dsp:txXfrm>
        <a:off x="1616726" y="2377872"/>
        <a:ext cx="978376" cy="464082"/>
      </dsp:txXfrm>
    </dsp:sp>
    <dsp:sp modelId="{55571FB7-CF3B-493A-9D27-DB6550561226}">
      <dsp:nvSpPr>
        <dsp:cNvPr id="0" name=""/>
        <dsp:cNvSpPr/>
      </dsp:nvSpPr>
      <dsp:spPr>
        <a:xfrm>
          <a:off x="376304" y="2352766"/>
          <a:ext cx="1028588" cy="514294"/>
        </a:xfrm>
        <a:prstGeom prst="roundRect">
          <a:avLst/>
        </a:prstGeom>
        <a:solidFill>
          <a:schemeClr val="accent5">
            <a:hueOff val="-5515009"/>
            <a:satOff val="-7671"/>
            <a:lumOff val="-29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latin typeface="Arial" panose="020B0604020202020204" pitchFamily="34" charset="0"/>
              <a:cs typeface="Arial" panose="020B0604020202020204" pitchFamily="34" charset="0"/>
            </a:rPr>
            <a:t>Reduce Unnecessary ED Visits</a:t>
          </a:r>
        </a:p>
      </dsp:txBody>
      <dsp:txXfrm>
        <a:off x="401410" y="2377872"/>
        <a:ext cx="978376" cy="464082"/>
      </dsp:txXfrm>
    </dsp:sp>
    <dsp:sp modelId="{BD8FABBE-EA40-44B5-A1A2-1D1251DEFF15}">
      <dsp:nvSpPr>
        <dsp:cNvPr id="0" name=""/>
        <dsp:cNvSpPr/>
      </dsp:nvSpPr>
      <dsp:spPr>
        <a:xfrm>
          <a:off x="751" y="1196932"/>
          <a:ext cx="1028588" cy="514294"/>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latin typeface="Arial" panose="020B0604020202020204" pitchFamily="34" charset="0"/>
              <a:cs typeface="Arial" panose="020B0604020202020204" pitchFamily="34" charset="0"/>
            </a:rPr>
            <a:t>Reduce Readmissions</a:t>
          </a:r>
        </a:p>
      </dsp:txBody>
      <dsp:txXfrm>
        <a:off x="25857" y="1222038"/>
        <a:ext cx="978376" cy="46408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E7CFA8-AF7F-405E-8EE9-E8065A433359}">
      <dsp:nvSpPr>
        <dsp:cNvPr id="0" name=""/>
        <dsp:cNvSpPr/>
      </dsp:nvSpPr>
      <dsp:spPr>
        <a:xfrm>
          <a:off x="0" y="2173"/>
          <a:ext cx="878890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850A7E-E484-4000-B9BA-066FBDEE4264}">
      <dsp:nvSpPr>
        <dsp:cNvPr id="0" name=""/>
        <dsp:cNvSpPr/>
      </dsp:nvSpPr>
      <dsp:spPr>
        <a:xfrm>
          <a:off x="0" y="2173"/>
          <a:ext cx="8788902" cy="14821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Collaboration and communication helped the team find new ways to partner and learn about additional resources for patients in the community</a:t>
          </a:r>
        </a:p>
      </dsp:txBody>
      <dsp:txXfrm>
        <a:off x="0" y="2173"/>
        <a:ext cx="8788902" cy="1482151"/>
      </dsp:txXfrm>
    </dsp:sp>
    <dsp:sp modelId="{02515DD5-17CF-4792-A72E-6453037954C6}">
      <dsp:nvSpPr>
        <dsp:cNvPr id="0" name=""/>
        <dsp:cNvSpPr/>
      </dsp:nvSpPr>
      <dsp:spPr>
        <a:xfrm>
          <a:off x="0" y="1484324"/>
          <a:ext cx="878890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F80439-C90E-4DD4-A055-4609A3DDE62A}">
      <dsp:nvSpPr>
        <dsp:cNvPr id="0" name=""/>
        <dsp:cNvSpPr/>
      </dsp:nvSpPr>
      <dsp:spPr>
        <a:xfrm>
          <a:off x="0" y="1484324"/>
          <a:ext cx="8788902" cy="14821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Increased information on what happens after discharge from LME partners and Zero Suicide</a:t>
          </a:r>
        </a:p>
      </dsp:txBody>
      <dsp:txXfrm>
        <a:off x="0" y="1484324"/>
        <a:ext cx="8788902" cy="1482151"/>
      </dsp:txXfrm>
    </dsp:sp>
    <dsp:sp modelId="{9A55257B-E922-4D22-8616-F86F8E8A4A8D}">
      <dsp:nvSpPr>
        <dsp:cNvPr id="0" name=""/>
        <dsp:cNvSpPr/>
      </dsp:nvSpPr>
      <dsp:spPr>
        <a:xfrm>
          <a:off x="0" y="2966475"/>
          <a:ext cx="878890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0D44C3-5A93-46CB-8EA4-F909A8BE2487}">
      <dsp:nvSpPr>
        <dsp:cNvPr id="0" name=""/>
        <dsp:cNvSpPr/>
      </dsp:nvSpPr>
      <dsp:spPr>
        <a:xfrm>
          <a:off x="0" y="2966475"/>
          <a:ext cx="8788902" cy="14821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A decrease in readmissions for HUG patients supports continuing and refining the model</a:t>
          </a:r>
        </a:p>
      </dsp:txBody>
      <dsp:txXfrm>
        <a:off x="0" y="2966475"/>
        <a:ext cx="8788902" cy="1482151"/>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B4FC153F-B12F-4580-A32B-50A9A20B3DC0}" type="datetimeFigureOut">
              <a:rPr lang="en-US" smtClean="0"/>
              <a:t>10/20/2022</a:t>
            </a:fld>
            <a:endParaRPr lang="en-US" dirty="0"/>
          </a:p>
        </p:txBody>
      </p:sp>
      <p:sp>
        <p:nvSpPr>
          <p:cNvPr id="4" name="Slide Image Placeholder 3"/>
          <p:cNvSpPr>
            <a:spLocks noGrp="1" noRot="1" noChangeAspect="1"/>
          </p:cNvSpPr>
          <p:nvPr>
            <p:ph type="sldImg" idx="2"/>
          </p:nvPr>
        </p:nvSpPr>
        <p:spPr>
          <a:xfrm>
            <a:off x="1403350" y="1160463"/>
            <a:ext cx="4178300" cy="3133725"/>
          </a:xfrm>
          <a:prstGeom prst="rect">
            <a:avLst/>
          </a:prstGeom>
          <a:noFill/>
          <a:ln w="12700">
            <a:solidFill>
              <a:prstClr val="black"/>
            </a:solidFill>
          </a:ln>
        </p:spPr>
        <p:txBody>
          <a:bodyPr vert="horz" lIns="92958" tIns="46479" rIns="92958" bIns="46479" rtlCol="0" anchor="ctr"/>
          <a:lstStyle/>
          <a:p>
            <a:endParaRPr lang="en-US" dirty="0"/>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556BD1ED-8DDB-4CDF-8587-4775621EEE32}" type="slidenum">
              <a:rPr lang="en-US" smtClean="0"/>
              <a:t>‹#›</a:t>
            </a:fld>
            <a:endParaRPr lang="en-US" dirty="0"/>
          </a:p>
        </p:txBody>
      </p:sp>
    </p:spTree>
    <p:extLst>
      <p:ext uri="{BB962C8B-B14F-4D97-AF65-F5344CB8AC3E}">
        <p14:creationId xmlns:p14="http://schemas.microsoft.com/office/powerpoint/2010/main" val="2623094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E7F732-9DDE-4E44-90D9-2D346453F198}" type="slidenum">
              <a:rPr lang="en-US" altLang="en-US" smtClean="0"/>
              <a:pPr/>
              <a:t>33</a:t>
            </a:fld>
            <a:endParaRPr lang="en-US" altLang="en-US"/>
          </a:p>
        </p:txBody>
      </p:sp>
    </p:spTree>
    <p:extLst>
      <p:ext uri="{BB962C8B-B14F-4D97-AF65-F5344CB8AC3E}">
        <p14:creationId xmlns:p14="http://schemas.microsoft.com/office/powerpoint/2010/main" val="2598311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3.svg"/><Relationship Id="rId4"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3.svg"/><Relationship Id="rId4"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3.svg"/><Relationship Id="rId4"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3.svg"/><Relationship Id="rId4"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3.svg"/><Relationship Id="rId4" Type="http://schemas.openxmlformats.org/officeDocument/2006/relationships/image" Target="../media/image2.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3.svg"/><Relationship Id="rId4"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8C95"/>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747575"/>
            <a:ext cx="6858000" cy="2387600"/>
          </a:xfrm>
        </p:spPr>
        <p:txBody>
          <a:bodyPr anchor="b"/>
          <a:lstStyle>
            <a:lvl1pPr algn="ctr">
              <a:defRPr sz="45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143000" y="5290458"/>
            <a:ext cx="6858000" cy="443204"/>
          </a:xfrm>
        </p:spPr>
        <p:txBody>
          <a:bodyPr/>
          <a:lstStyle>
            <a:lvl1pPr marL="0" indent="0" algn="ctr">
              <a:buNone/>
              <a:defRPr sz="1800">
                <a:solidFill>
                  <a:schemeClr val="bg1"/>
                </a:solidFill>
              </a:defRPr>
            </a:lvl1pPr>
            <a:lvl2pPr marL="342883" indent="0" algn="ctr">
              <a:buNone/>
              <a:defRPr sz="1500"/>
            </a:lvl2pPr>
            <a:lvl3pPr marL="685766" indent="0" algn="ctr">
              <a:buNone/>
              <a:defRPr sz="1351"/>
            </a:lvl3pPr>
            <a:lvl4pPr marL="1028649" indent="0" algn="ctr">
              <a:buNone/>
              <a:defRPr sz="1200"/>
            </a:lvl4pPr>
            <a:lvl5pPr marL="1371532" indent="0" algn="ctr">
              <a:buNone/>
              <a:defRPr sz="1200"/>
            </a:lvl5pPr>
            <a:lvl6pPr marL="1714414"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en-US"/>
              <a:t>Click to edit Master subtitle style</a:t>
            </a:r>
            <a:endParaRPr lang="en-US" dirty="0"/>
          </a:p>
        </p:txBody>
      </p:sp>
      <p:pic>
        <p:nvPicPr>
          <p:cNvPr id="6" name="Picture 5">
            <a:extLst>
              <a:ext uri="{FF2B5EF4-FFF2-40B4-BE49-F238E27FC236}">
                <a16:creationId xmlns:a16="http://schemas.microsoft.com/office/drawing/2014/main" id="{ACCBDC50-070E-4B8C-863D-1BB7E234224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32031" y="0"/>
            <a:ext cx="5880695" cy="3130952"/>
          </a:xfrm>
          <a:prstGeom prst="rect">
            <a:avLst/>
          </a:prstGeom>
        </p:spPr>
      </p:pic>
    </p:spTree>
    <p:extLst>
      <p:ext uri="{BB962C8B-B14F-4D97-AF65-F5344CB8AC3E}">
        <p14:creationId xmlns:p14="http://schemas.microsoft.com/office/powerpoint/2010/main" val="768771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3_Title and Content">
    <p:bg>
      <p:bgPr>
        <a:solidFill>
          <a:schemeClr val="bg1">
            <a:lumMod val="75000"/>
          </a:schemeClr>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6F088B4-0971-471E-9B45-C8FDCF337EE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pic>
        <p:nvPicPr>
          <p:cNvPr id="10" name="Graphic 9">
            <a:extLst>
              <a:ext uri="{FF2B5EF4-FFF2-40B4-BE49-F238E27FC236}">
                <a16:creationId xmlns:a16="http://schemas.microsoft.com/office/drawing/2014/main" id="{BB5A71A9-32FC-4359-A462-7ED537214C29}"/>
              </a:ext>
            </a:extLst>
          </p:cNvPr>
          <p:cNvPicPr>
            <a:picLocks noChangeAspect="1"/>
          </p:cNvPicPr>
          <p:nvPr userDrawn="1"/>
        </p:nvPicPr>
        <p:blipFill rotWithShape="1">
          <a:blip r:embed="rId3">
            <a:extLst>
              <a:ext uri="{96DAC541-7B7A-43D3-8B79-37D633B846F1}">
                <asvg:svgBlip xmlns:asvg="http://schemas.microsoft.com/office/drawing/2016/SVG/main" r:embed="rId4"/>
              </a:ext>
            </a:extLst>
          </a:blip>
          <a:srcRect t="44887"/>
          <a:stretch/>
        </p:blipFill>
        <p:spPr>
          <a:xfrm>
            <a:off x="-50800" y="0"/>
            <a:ext cx="9247614" cy="1371190"/>
          </a:xfrm>
          <a:prstGeom prst="rect">
            <a:avLst/>
          </a:prstGeom>
        </p:spPr>
      </p:pic>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712417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13_Title and Content">
    <p:bg>
      <p:bgPr>
        <a:solidFill>
          <a:schemeClr val="bg1">
            <a:lumMod val="75000"/>
          </a:schemeClr>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F858DE72-6806-4E7C-86DA-0359B8492AE8}"/>
              </a:ext>
            </a:extLst>
          </p:cNvPr>
          <p:cNvGrpSpPr/>
          <p:nvPr userDrawn="1"/>
        </p:nvGrpSpPr>
        <p:grpSpPr>
          <a:xfrm>
            <a:off x="-50800" y="0"/>
            <a:ext cx="9259188" cy="1482283"/>
            <a:chOff x="-50800" y="0"/>
            <a:chExt cx="9259188" cy="1482283"/>
          </a:xfrm>
        </p:grpSpPr>
        <p:pic>
          <p:nvPicPr>
            <p:cNvPr id="12" name="Graphic 11">
              <a:extLst>
                <a:ext uri="{FF2B5EF4-FFF2-40B4-BE49-F238E27FC236}">
                  <a16:creationId xmlns:a16="http://schemas.microsoft.com/office/drawing/2014/main" id="{DD3B993F-3E7F-40EF-867E-8E9418CAFE40}"/>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39226" y="111093"/>
              <a:ext cx="9247614" cy="1371190"/>
            </a:xfrm>
            <a:prstGeom prst="rect">
              <a:avLst/>
            </a:prstGeom>
          </p:spPr>
        </p:pic>
        <p:pic>
          <p:nvPicPr>
            <p:cNvPr id="13" name="Graphic 12">
              <a:extLst>
                <a:ext uri="{FF2B5EF4-FFF2-40B4-BE49-F238E27FC236}">
                  <a16:creationId xmlns:a16="http://schemas.microsoft.com/office/drawing/2014/main" id="{A5E07D0A-5D5E-4A72-A220-0514B0EDBCC1}"/>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44887"/>
            <a:stretch/>
          </p:blipFill>
          <p:spPr>
            <a:xfrm>
              <a:off x="-50800" y="0"/>
              <a:ext cx="9247614" cy="1371190"/>
            </a:xfrm>
            <a:prstGeom prst="rect">
              <a:avLst/>
            </a:prstGeom>
          </p:spPr>
        </p:pic>
      </p:grpSp>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10" name="Picture 9">
            <a:extLst>
              <a:ext uri="{FF2B5EF4-FFF2-40B4-BE49-F238E27FC236}">
                <a16:creationId xmlns:a16="http://schemas.microsoft.com/office/drawing/2014/main" id="{C057E457-1EF2-4D84-A8F7-753EAC707E35}"/>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2684885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2_Title and Content">
    <p:bg>
      <p:bgPr>
        <a:solidFill>
          <a:schemeClr val="bg1">
            <a:lumMod val="75000"/>
          </a:schemeClr>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20051FFD-2B07-4D0E-9DB6-92B168CC8D7A}"/>
              </a:ext>
            </a:extLst>
          </p:cNvPr>
          <p:cNvGrpSpPr/>
          <p:nvPr userDrawn="1"/>
        </p:nvGrpSpPr>
        <p:grpSpPr>
          <a:xfrm>
            <a:off x="-50800" y="0"/>
            <a:ext cx="9259188" cy="1482283"/>
            <a:chOff x="-50800" y="0"/>
            <a:chExt cx="9259188" cy="1482283"/>
          </a:xfrm>
        </p:grpSpPr>
        <p:pic>
          <p:nvPicPr>
            <p:cNvPr id="12" name="Graphic 11">
              <a:extLst>
                <a:ext uri="{FF2B5EF4-FFF2-40B4-BE49-F238E27FC236}">
                  <a16:creationId xmlns:a16="http://schemas.microsoft.com/office/drawing/2014/main" id="{7166FEB1-0B42-4C8E-A4BA-9AAC61AE418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39226" y="111093"/>
              <a:ext cx="9247614" cy="1371190"/>
            </a:xfrm>
            <a:prstGeom prst="rect">
              <a:avLst/>
            </a:prstGeom>
          </p:spPr>
        </p:pic>
        <p:pic>
          <p:nvPicPr>
            <p:cNvPr id="13" name="Graphic 12">
              <a:extLst>
                <a:ext uri="{FF2B5EF4-FFF2-40B4-BE49-F238E27FC236}">
                  <a16:creationId xmlns:a16="http://schemas.microsoft.com/office/drawing/2014/main" id="{B5057B70-D31F-477D-AF5B-A278EA6FF4EC}"/>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44887"/>
            <a:stretch/>
          </p:blipFill>
          <p:spPr>
            <a:xfrm>
              <a:off x="-50800" y="0"/>
              <a:ext cx="9247614" cy="1371190"/>
            </a:xfrm>
            <a:prstGeom prst="rect">
              <a:avLst/>
            </a:prstGeom>
          </p:spPr>
        </p:pic>
      </p:grpSp>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10" name="Picture 9">
            <a:extLst>
              <a:ext uri="{FF2B5EF4-FFF2-40B4-BE49-F238E27FC236}">
                <a16:creationId xmlns:a16="http://schemas.microsoft.com/office/drawing/2014/main" id="{A2E4A657-9118-4E24-A5FE-964CAC85A643}"/>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10406367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4_Title and Content">
    <p:bg>
      <p:bgPr>
        <a:solidFill>
          <a:schemeClr val="bg1">
            <a:lumMod val="65000"/>
          </a:schemeClr>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3B0B0D81-2673-4FAB-B572-8DA26F70BB13}"/>
              </a:ext>
            </a:extLst>
          </p:cNvPr>
          <p:cNvGrpSpPr/>
          <p:nvPr userDrawn="1"/>
        </p:nvGrpSpPr>
        <p:grpSpPr>
          <a:xfrm>
            <a:off x="-50800" y="0"/>
            <a:ext cx="9257905" cy="1482283"/>
            <a:chOff x="-50800" y="0"/>
            <a:chExt cx="9257905" cy="1482283"/>
          </a:xfrm>
        </p:grpSpPr>
        <p:pic>
          <p:nvPicPr>
            <p:cNvPr id="12" name="Graphic 11">
              <a:extLst>
                <a:ext uri="{FF2B5EF4-FFF2-40B4-BE49-F238E27FC236}">
                  <a16:creationId xmlns:a16="http://schemas.microsoft.com/office/drawing/2014/main" id="{25D2D454-0014-4946-B428-312B1680B272}"/>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40509" y="111093"/>
              <a:ext cx="9247614" cy="1371190"/>
            </a:xfrm>
            <a:prstGeom prst="rect">
              <a:avLst/>
            </a:prstGeom>
          </p:spPr>
        </p:pic>
        <p:pic>
          <p:nvPicPr>
            <p:cNvPr id="13" name="Graphic 12">
              <a:extLst>
                <a:ext uri="{FF2B5EF4-FFF2-40B4-BE49-F238E27FC236}">
                  <a16:creationId xmlns:a16="http://schemas.microsoft.com/office/drawing/2014/main" id="{79ABB67E-CD5F-4521-A0DE-D941F5BDD7D3}"/>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44887"/>
            <a:stretch/>
          </p:blipFill>
          <p:spPr>
            <a:xfrm>
              <a:off x="-50800" y="0"/>
              <a:ext cx="9247614" cy="1371190"/>
            </a:xfrm>
            <a:prstGeom prst="rect">
              <a:avLst/>
            </a:prstGeom>
          </p:spPr>
        </p:pic>
      </p:grpSp>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9" name="Picture 8">
            <a:extLst>
              <a:ext uri="{FF2B5EF4-FFF2-40B4-BE49-F238E27FC236}">
                <a16:creationId xmlns:a16="http://schemas.microsoft.com/office/drawing/2014/main" id="{4484CCFF-A890-4BF3-B9B2-53B4FD46341C}"/>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35656583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6_Title and Content">
    <p:bg>
      <p:bgPr>
        <a:solidFill>
          <a:schemeClr val="bg1">
            <a:lumMod val="50000"/>
          </a:schemeClr>
        </a:solidFill>
        <a:effectLst/>
      </p:bgPr>
    </p:bg>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3C4C3789-DA7F-4AB4-BA52-942245C9FAC2}"/>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50800" y="0"/>
            <a:ext cx="9247614" cy="1371190"/>
          </a:xfrm>
          <a:prstGeom prst="rect">
            <a:avLst/>
          </a:prstGeom>
        </p:spPr>
      </p:pic>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8" name="Picture 7">
            <a:extLst>
              <a:ext uri="{FF2B5EF4-FFF2-40B4-BE49-F238E27FC236}">
                <a16:creationId xmlns:a16="http://schemas.microsoft.com/office/drawing/2014/main" id="{28FE9075-8B38-4C5D-8958-9D59FFD3837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18568098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15_Title and Content">
    <p:bg>
      <p:bgPr>
        <a:solidFill>
          <a:schemeClr val="bg1">
            <a:lumMod val="50000"/>
          </a:schemeClr>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2EF3B35-797B-4F82-93E1-721641C80411}"/>
              </a:ext>
            </a:extLst>
          </p:cNvPr>
          <p:cNvGrpSpPr/>
          <p:nvPr userDrawn="1"/>
        </p:nvGrpSpPr>
        <p:grpSpPr>
          <a:xfrm>
            <a:off x="-50800" y="0"/>
            <a:ext cx="9259188" cy="1482283"/>
            <a:chOff x="-50800" y="0"/>
            <a:chExt cx="9259188" cy="1482283"/>
          </a:xfrm>
        </p:grpSpPr>
        <p:pic>
          <p:nvPicPr>
            <p:cNvPr id="12" name="Graphic 11">
              <a:extLst>
                <a:ext uri="{FF2B5EF4-FFF2-40B4-BE49-F238E27FC236}">
                  <a16:creationId xmlns:a16="http://schemas.microsoft.com/office/drawing/2014/main" id="{A285EB59-1936-4822-A436-A15AF1928BE7}"/>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39226" y="111093"/>
              <a:ext cx="9247614" cy="1371190"/>
            </a:xfrm>
            <a:prstGeom prst="rect">
              <a:avLst/>
            </a:prstGeom>
          </p:spPr>
        </p:pic>
        <p:pic>
          <p:nvPicPr>
            <p:cNvPr id="13" name="Graphic 12">
              <a:extLst>
                <a:ext uri="{FF2B5EF4-FFF2-40B4-BE49-F238E27FC236}">
                  <a16:creationId xmlns:a16="http://schemas.microsoft.com/office/drawing/2014/main" id="{90BAE3A0-7053-4CC5-B324-889DC2932774}"/>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44887"/>
            <a:stretch/>
          </p:blipFill>
          <p:spPr>
            <a:xfrm>
              <a:off x="-50800" y="0"/>
              <a:ext cx="9247614" cy="1371190"/>
            </a:xfrm>
            <a:prstGeom prst="rect">
              <a:avLst/>
            </a:prstGeom>
          </p:spPr>
        </p:pic>
      </p:grpSp>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10" name="Picture 9">
            <a:extLst>
              <a:ext uri="{FF2B5EF4-FFF2-40B4-BE49-F238E27FC236}">
                <a16:creationId xmlns:a16="http://schemas.microsoft.com/office/drawing/2014/main" id="{F68A7E7F-448E-472F-922A-C4036A84AE8C}"/>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28666365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14_Title and Content">
    <p:bg>
      <p:bgPr>
        <a:solidFill>
          <a:schemeClr val="bg1">
            <a:lumMod val="50000"/>
          </a:schemeClr>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1C0C3E4-5BE3-4FFA-A503-84E56C7A5267}"/>
              </a:ext>
            </a:extLst>
          </p:cNvPr>
          <p:cNvGrpSpPr/>
          <p:nvPr userDrawn="1"/>
        </p:nvGrpSpPr>
        <p:grpSpPr>
          <a:xfrm>
            <a:off x="-50800" y="0"/>
            <a:ext cx="9259188" cy="1482283"/>
            <a:chOff x="-50800" y="0"/>
            <a:chExt cx="9259188" cy="1482283"/>
          </a:xfrm>
        </p:grpSpPr>
        <p:pic>
          <p:nvPicPr>
            <p:cNvPr id="12" name="Graphic 11">
              <a:extLst>
                <a:ext uri="{FF2B5EF4-FFF2-40B4-BE49-F238E27FC236}">
                  <a16:creationId xmlns:a16="http://schemas.microsoft.com/office/drawing/2014/main" id="{6FFBBFCD-6759-4642-9BAB-6AEEF75388CB}"/>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39226" y="111093"/>
              <a:ext cx="9247614" cy="1371190"/>
            </a:xfrm>
            <a:prstGeom prst="rect">
              <a:avLst/>
            </a:prstGeom>
          </p:spPr>
        </p:pic>
        <p:pic>
          <p:nvPicPr>
            <p:cNvPr id="13" name="Graphic 12">
              <a:extLst>
                <a:ext uri="{FF2B5EF4-FFF2-40B4-BE49-F238E27FC236}">
                  <a16:creationId xmlns:a16="http://schemas.microsoft.com/office/drawing/2014/main" id="{EA1BA191-29E3-43E0-8330-4ECCE6F3A424}"/>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44887"/>
            <a:stretch/>
          </p:blipFill>
          <p:spPr>
            <a:xfrm>
              <a:off x="-50800" y="0"/>
              <a:ext cx="9247614" cy="1371190"/>
            </a:xfrm>
            <a:prstGeom prst="rect">
              <a:avLst/>
            </a:prstGeom>
          </p:spPr>
        </p:pic>
      </p:grpSp>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10" name="Picture 9">
            <a:extLst>
              <a:ext uri="{FF2B5EF4-FFF2-40B4-BE49-F238E27FC236}">
                <a16:creationId xmlns:a16="http://schemas.microsoft.com/office/drawing/2014/main" id="{48248529-C70F-47A7-AE0D-7E3D3DFE4C42}"/>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39654275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9_Title and Content">
    <p:bg>
      <p:bgPr>
        <a:solidFill>
          <a:schemeClr val="bg1">
            <a:lumMod val="50000"/>
          </a:schemeClr>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0F553973-81A2-4CCC-94FC-6D9AD7E67787}"/>
              </a:ext>
            </a:extLst>
          </p:cNvPr>
          <p:cNvGrpSpPr/>
          <p:nvPr userDrawn="1"/>
        </p:nvGrpSpPr>
        <p:grpSpPr>
          <a:xfrm>
            <a:off x="-50800" y="0"/>
            <a:ext cx="9257905" cy="1482283"/>
            <a:chOff x="-50800" y="0"/>
            <a:chExt cx="9257905" cy="1482283"/>
          </a:xfrm>
        </p:grpSpPr>
        <p:pic>
          <p:nvPicPr>
            <p:cNvPr id="14" name="Graphic 13">
              <a:extLst>
                <a:ext uri="{FF2B5EF4-FFF2-40B4-BE49-F238E27FC236}">
                  <a16:creationId xmlns:a16="http://schemas.microsoft.com/office/drawing/2014/main" id="{3579C2C1-91D3-4ED6-B44C-2022053D61D6}"/>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40509" y="111093"/>
              <a:ext cx="9247614" cy="1371190"/>
            </a:xfrm>
            <a:prstGeom prst="rect">
              <a:avLst/>
            </a:prstGeom>
          </p:spPr>
        </p:pic>
        <p:pic>
          <p:nvPicPr>
            <p:cNvPr id="15" name="Graphic 14">
              <a:extLst>
                <a:ext uri="{FF2B5EF4-FFF2-40B4-BE49-F238E27FC236}">
                  <a16:creationId xmlns:a16="http://schemas.microsoft.com/office/drawing/2014/main" id="{4DB1A443-FABE-49ED-BB49-DA97710B237B}"/>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44887"/>
            <a:stretch/>
          </p:blipFill>
          <p:spPr>
            <a:xfrm>
              <a:off x="-50800" y="0"/>
              <a:ext cx="9247614" cy="1371190"/>
            </a:xfrm>
            <a:prstGeom prst="rect">
              <a:avLst/>
            </a:prstGeom>
          </p:spPr>
        </p:pic>
      </p:grpSp>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11" name="Picture 10">
            <a:extLst>
              <a:ext uri="{FF2B5EF4-FFF2-40B4-BE49-F238E27FC236}">
                <a16:creationId xmlns:a16="http://schemas.microsoft.com/office/drawing/2014/main" id="{81181465-0509-48D3-AAE8-A6D52AC4717A}"/>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10285562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5_Title and Content">
    <p:bg>
      <p:bgPr>
        <a:solidFill>
          <a:srgbClr val="008C9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6" name="Picture 5">
            <a:extLst>
              <a:ext uri="{FF2B5EF4-FFF2-40B4-BE49-F238E27FC236}">
                <a16:creationId xmlns:a16="http://schemas.microsoft.com/office/drawing/2014/main" id="{BCA527F7-91BC-4A37-B8D2-249E46475C6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6987990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20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5943" y="156720"/>
            <a:ext cx="8788902" cy="1325563"/>
          </a:xfrm>
        </p:spPr>
        <p:txBody>
          <a:bodyPr/>
          <a:lstStyle>
            <a:lvl1pPr>
              <a:defRPr b="1">
                <a:solidFill>
                  <a:srgbClr val="008C95"/>
                </a:solidFill>
              </a:defRPr>
            </a:lvl1pPr>
          </a:lstStyle>
          <a:p>
            <a:r>
              <a:rPr lang="en-US" dirty="0"/>
              <a:t>Click to edit Master title style</a:t>
            </a:r>
          </a:p>
        </p:txBody>
      </p:sp>
      <p:sp>
        <p:nvSpPr>
          <p:cNvPr id="3" name="Content Placeholder 2"/>
          <p:cNvSpPr>
            <a:spLocks noGrp="1"/>
          </p:cNvSpPr>
          <p:nvPr>
            <p:ph idx="1" hasCustomPrompt="1"/>
          </p:nvPr>
        </p:nvSpPr>
        <p:spPr>
          <a:xfrm>
            <a:off x="195943" y="1726163"/>
            <a:ext cx="8788902" cy="44508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8" name="Picture 7">
            <a:extLst>
              <a:ext uri="{FF2B5EF4-FFF2-40B4-BE49-F238E27FC236}">
                <a16:creationId xmlns:a16="http://schemas.microsoft.com/office/drawing/2014/main" id="{C357FDC7-9C1F-4BA0-9051-06CF50A5F7C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5837" y="5945543"/>
            <a:ext cx="3240977" cy="1034904"/>
          </a:xfrm>
          <a:prstGeom prst="rect">
            <a:avLst/>
          </a:prstGeom>
        </p:spPr>
      </p:pic>
    </p:spTree>
    <p:extLst>
      <p:ext uri="{BB962C8B-B14F-4D97-AF65-F5344CB8AC3E}">
        <p14:creationId xmlns:p14="http://schemas.microsoft.com/office/powerpoint/2010/main" val="1207855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rgbClr val="008C95"/>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747575"/>
            <a:ext cx="6858000" cy="2387600"/>
          </a:xfrm>
        </p:spPr>
        <p:txBody>
          <a:bodyPr anchor="b"/>
          <a:lstStyle>
            <a:lvl1pPr algn="ctr">
              <a:defRPr sz="45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143000" y="5290458"/>
            <a:ext cx="6858000" cy="443204"/>
          </a:xfrm>
        </p:spPr>
        <p:txBody>
          <a:bodyPr/>
          <a:lstStyle>
            <a:lvl1pPr marL="0" indent="0" algn="ctr">
              <a:buNone/>
              <a:defRPr sz="1800">
                <a:solidFill>
                  <a:schemeClr val="bg1"/>
                </a:solidFill>
              </a:defRPr>
            </a:lvl1pPr>
            <a:lvl2pPr marL="342883" indent="0" algn="ctr">
              <a:buNone/>
              <a:defRPr sz="1500"/>
            </a:lvl2pPr>
            <a:lvl3pPr marL="685766" indent="0" algn="ctr">
              <a:buNone/>
              <a:defRPr sz="1351"/>
            </a:lvl3pPr>
            <a:lvl4pPr marL="1028649" indent="0" algn="ctr">
              <a:buNone/>
              <a:defRPr sz="1200"/>
            </a:lvl4pPr>
            <a:lvl5pPr marL="1371532" indent="0" algn="ctr">
              <a:buNone/>
              <a:defRPr sz="1200"/>
            </a:lvl5pPr>
            <a:lvl6pPr marL="1714414"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en-US"/>
              <a:t>Click to edit Master subtitle style</a:t>
            </a:r>
            <a:endParaRPr lang="en-US" dirty="0"/>
          </a:p>
        </p:txBody>
      </p:sp>
      <p:pic>
        <p:nvPicPr>
          <p:cNvPr id="5" name="Picture 4">
            <a:extLst>
              <a:ext uri="{FF2B5EF4-FFF2-40B4-BE49-F238E27FC236}">
                <a16:creationId xmlns:a16="http://schemas.microsoft.com/office/drawing/2014/main" id="{9DD27EC1-1050-4502-A7AF-EDD54AA45EE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32031" y="0"/>
            <a:ext cx="5880695" cy="3130952"/>
          </a:xfrm>
          <a:prstGeom prst="rect">
            <a:avLst/>
          </a:prstGeom>
        </p:spPr>
      </p:pic>
      <p:sp>
        <p:nvSpPr>
          <p:cNvPr id="9" name="Rectangle 8">
            <a:extLst>
              <a:ext uri="{FF2B5EF4-FFF2-40B4-BE49-F238E27FC236}">
                <a16:creationId xmlns:a16="http://schemas.microsoft.com/office/drawing/2014/main" id="{7E5FC3EC-6B46-4D83-957F-6FFECAF3870D}"/>
              </a:ext>
            </a:extLst>
          </p:cNvPr>
          <p:cNvSpPr/>
          <p:nvPr userDrawn="1"/>
        </p:nvSpPr>
        <p:spPr>
          <a:xfrm>
            <a:off x="0" y="3442051"/>
            <a:ext cx="9144000" cy="2719873"/>
          </a:xfrm>
          <a:prstGeom prst="rect">
            <a:avLst/>
          </a:prstGeom>
          <a:solidFill>
            <a:schemeClr val="tx1">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773920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7_Title and Content">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6" name="Picture 5">
            <a:extLst>
              <a:ext uri="{FF2B5EF4-FFF2-40B4-BE49-F238E27FC236}">
                <a16:creationId xmlns:a16="http://schemas.microsoft.com/office/drawing/2014/main" id="{90C52CA9-2840-4B2F-8F70-018EA5D9D6C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4175201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8_Title and Content">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6" name="Picture 5">
            <a:extLst>
              <a:ext uri="{FF2B5EF4-FFF2-40B4-BE49-F238E27FC236}">
                <a16:creationId xmlns:a16="http://schemas.microsoft.com/office/drawing/2014/main" id="{6A0FB640-9662-495B-8C9C-B2403A68E9E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4227315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008C95"/>
        </a:solidFill>
        <a:effectLst/>
      </p:bgPr>
    </p:bg>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C934A52D-8EF3-41D4-BA81-AA084BA64E80}" type="slidenum">
              <a:rPr lang="en-US" smtClean="0"/>
              <a:pPr/>
              <a:t>‹#›</a:t>
            </a:fld>
            <a:endParaRPr lang="en-US" dirty="0"/>
          </a:p>
        </p:txBody>
      </p:sp>
      <p:pic>
        <p:nvPicPr>
          <p:cNvPr id="5" name="Picture 4">
            <a:extLst>
              <a:ext uri="{FF2B5EF4-FFF2-40B4-BE49-F238E27FC236}">
                <a16:creationId xmlns:a16="http://schemas.microsoft.com/office/drawing/2014/main" id="{F0DAD3C3-4439-4891-83B1-47F15646B22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37629530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2_Blank">
    <p:bg>
      <p:bgPr>
        <a:solidFill>
          <a:srgbClr val="008C95"/>
        </a:solidFill>
        <a:effectLst/>
      </p:bgPr>
    </p:bg>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5" name="Picture 4">
            <a:extLst>
              <a:ext uri="{FF2B5EF4-FFF2-40B4-BE49-F238E27FC236}">
                <a16:creationId xmlns:a16="http://schemas.microsoft.com/office/drawing/2014/main" id="{D498A173-3FF7-4088-8F11-DF713ED627D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3071740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1_Blank">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4" name="Picture 3">
            <a:extLst>
              <a:ext uri="{FF2B5EF4-FFF2-40B4-BE49-F238E27FC236}">
                <a16:creationId xmlns:a16="http://schemas.microsoft.com/office/drawing/2014/main" id="{D1BF948A-B819-4A15-9B9D-B674C127FE5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29503386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3_Blank">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4" name="Picture 3">
            <a:extLst>
              <a:ext uri="{FF2B5EF4-FFF2-40B4-BE49-F238E27FC236}">
                <a16:creationId xmlns:a16="http://schemas.microsoft.com/office/drawing/2014/main" id="{2E7E6BB3-6711-4014-972E-62AF894DD2A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61624" y="5944170"/>
            <a:ext cx="3221141" cy="1028571"/>
          </a:xfrm>
          <a:prstGeom prst="rect">
            <a:avLst/>
          </a:prstGeom>
        </p:spPr>
      </p:pic>
    </p:spTree>
    <p:extLst>
      <p:ext uri="{BB962C8B-B14F-4D97-AF65-F5344CB8AC3E}">
        <p14:creationId xmlns:p14="http://schemas.microsoft.com/office/powerpoint/2010/main" val="31555816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4_Blank">
    <p:bg>
      <p:bgPr>
        <a:solidFill>
          <a:srgbClr val="008C95"/>
        </a:solidFill>
        <a:effectLst/>
      </p:bgPr>
    </p:bg>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40027718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6_Blank">
    <p:bg>
      <p:bgPr>
        <a:solidFill>
          <a:schemeClr val="bg1">
            <a:lumMod val="75000"/>
          </a:schemeClr>
        </a:solidFill>
        <a:effectLst/>
      </p:bgPr>
    </p:bg>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392730097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5_Blank">
    <p:bg>
      <p:bgPr>
        <a:solidFill>
          <a:schemeClr val="bg1"/>
        </a:solidFill>
        <a:effectLst/>
      </p:bgPr>
    </p:bg>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347522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6_Title and Content">
    <p:bg>
      <p:bgPr>
        <a:solidFill>
          <a:schemeClr val="bg1"/>
        </a:solidFill>
        <a:effectLst/>
      </p:bgPr>
    </p:bg>
    <p:spTree>
      <p:nvGrpSpPr>
        <p:cNvPr id="1" name=""/>
        <p:cNvGrpSpPr/>
        <p:nvPr/>
      </p:nvGrpSpPr>
      <p:grpSpPr>
        <a:xfrm>
          <a:off x="0" y="0"/>
          <a:ext cx="0" cy="0"/>
          <a:chOff x="0" y="0"/>
          <a:chExt cx="0" cy="0"/>
        </a:xfrm>
      </p:grpSpPr>
      <p:pic>
        <p:nvPicPr>
          <p:cNvPr id="15" name="Graphic 14">
            <a:extLst>
              <a:ext uri="{FF2B5EF4-FFF2-40B4-BE49-F238E27FC236}">
                <a16:creationId xmlns:a16="http://schemas.microsoft.com/office/drawing/2014/main" id="{54AC6831-72C4-43A3-A562-51B15E062C5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50800" y="0"/>
            <a:ext cx="9247614" cy="1371190"/>
          </a:xfrm>
          <a:prstGeom prst="rect">
            <a:avLst/>
          </a:prstGeom>
        </p:spPr>
      </p:pic>
      <p:sp>
        <p:nvSpPr>
          <p:cNvPr id="3" name="Content Placeholder 2"/>
          <p:cNvSpPr>
            <a:spLocks noGrp="1"/>
          </p:cNvSpPr>
          <p:nvPr>
            <p:ph idx="1"/>
          </p:nvPr>
        </p:nvSpPr>
        <p:spPr>
          <a:xfrm>
            <a:off x="195943" y="1726163"/>
            <a:ext cx="8788902" cy="44508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195943" y="62485"/>
            <a:ext cx="8788902" cy="1325563"/>
          </a:xfrm>
        </p:spPr>
        <p:txBody>
          <a:bodyPr/>
          <a:lstStyle>
            <a:lvl1pPr>
              <a:defRPr b="1">
                <a:solidFill>
                  <a:schemeClr val="bg1"/>
                </a:solidFill>
              </a:defRPr>
            </a:lvl1pPr>
          </a:lstStyle>
          <a:p>
            <a:r>
              <a:rPr lang="en-US" dirty="0"/>
              <a:t>Click to edit Master title style</a:t>
            </a:r>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5" name="Picture 4">
            <a:extLst>
              <a:ext uri="{FF2B5EF4-FFF2-40B4-BE49-F238E27FC236}">
                <a16:creationId xmlns:a16="http://schemas.microsoft.com/office/drawing/2014/main" id="{1E82323F-5096-44E0-B3C9-9471CC35D42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955837" y="5945543"/>
            <a:ext cx="3240977" cy="1034904"/>
          </a:xfrm>
          <a:prstGeom prst="rect">
            <a:avLst/>
          </a:prstGeom>
        </p:spPr>
      </p:pic>
    </p:spTree>
    <p:extLst>
      <p:ext uri="{BB962C8B-B14F-4D97-AF65-F5344CB8AC3E}">
        <p14:creationId xmlns:p14="http://schemas.microsoft.com/office/powerpoint/2010/main" val="203500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7_Title and Content">
    <p:bg>
      <p:bgPr>
        <a:solidFill>
          <a:schemeClr val="bg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23D9FC0D-D91B-418B-983D-C67ECC294988}"/>
              </a:ext>
            </a:extLst>
          </p:cNvPr>
          <p:cNvGrpSpPr/>
          <p:nvPr userDrawn="1"/>
        </p:nvGrpSpPr>
        <p:grpSpPr>
          <a:xfrm>
            <a:off x="-50800" y="0"/>
            <a:ext cx="9257905" cy="1482283"/>
            <a:chOff x="-50800" y="0"/>
            <a:chExt cx="9257905" cy="1482283"/>
          </a:xfrm>
        </p:grpSpPr>
        <p:pic>
          <p:nvPicPr>
            <p:cNvPr id="17" name="Graphic 16">
              <a:extLst>
                <a:ext uri="{FF2B5EF4-FFF2-40B4-BE49-F238E27FC236}">
                  <a16:creationId xmlns:a16="http://schemas.microsoft.com/office/drawing/2014/main" id="{E5709C47-ED53-4D00-AEB9-8B71ABBC6B42}"/>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40509" y="111093"/>
              <a:ext cx="9247614" cy="1371190"/>
            </a:xfrm>
            <a:prstGeom prst="rect">
              <a:avLst/>
            </a:prstGeom>
          </p:spPr>
        </p:pic>
        <p:pic>
          <p:nvPicPr>
            <p:cNvPr id="15" name="Graphic 14">
              <a:extLst>
                <a:ext uri="{FF2B5EF4-FFF2-40B4-BE49-F238E27FC236}">
                  <a16:creationId xmlns:a16="http://schemas.microsoft.com/office/drawing/2014/main" id="{A0CA9D50-85EB-4EAA-A1AD-F42D2230AD3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44887"/>
            <a:stretch/>
          </p:blipFill>
          <p:spPr>
            <a:xfrm>
              <a:off x="-50800" y="0"/>
              <a:ext cx="9247614" cy="1371190"/>
            </a:xfrm>
            <a:prstGeom prst="rect">
              <a:avLst/>
            </a:prstGeom>
          </p:spPr>
        </p:pic>
      </p:grpSp>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9" name="Picture 8">
            <a:extLst>
              <a:ext uri="{FF2B5EF4-FFF2-40B4-BE49-F238E27FC236}">
                <a16:creationId xmlns:a16="http://schemas.microsoft.com/office/drawing/2014/main" id="{F2C403FC-E620-4805-A073-D731E85B600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955837" y="5945543"/>
            <a:ext cx="3240977" cy="1034904"/>
          </a:xfrm>
          <a:prstGeom prst="rect">
            <a:avLst/>
          </a:prstGeom>
        </p:spPr>
      </p:pic>
    </p:spTree>
    <p:extLst>
      <p:ext uri="{BB962C8B-B14F-4D97-AF65-F5344CB8AC3E}">
        <p14:creationId xmlns:p14="http://schemas.microsoft.com/office/powerpoint/2010/main" val="165380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8_Title and Content">
    <p:bg>
      <p:bgPr>
        <a:solidFill>
          <a:schemeClr val="bg1"/>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E15CF919-0230-4485-8CEA-95B6F4F8FE32}"/>
              </a:ext>
            </a:extLst>
          </p:cNvPr>
          <p:cNvGrpSpPr/>
          <p:nvPr userDrawn="1"/>
        </p:nvGrpSpPr>
        <p:grpSpPr>
          <a:xfrm>
            <a:off x="-50800" y="0"/>
            <a:ext cx="9259188" cy="1482283"/>
            <a:chOff x="-50800" y="0"/>
            <a:chExt cx="9259188" cy="1482283"/>
          </a:xfrm>
        </p:grpSpPr>
        <p:pic>
          <p:nvPicPr>
            <p:cNvPr id="15" name="Graphic 14">
              <a:extLst>
                <a:ext uri="{FF2B5EF4-FFF2-40B4-BE49-F238E27FC236}">
                  <a16:creationId xmlns:a16="http://schemas.microsoft.com/office/drawing/2014/main" id="{60BF864A-11DE-4C35-9D88-41010007135F}"/>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39226" y="111093"/>
              <a:ext cx="9247614" cy="1371190"/>
            </a:xfrm>
            <a:prstGeom prst="rect">
              <a:avLst/>
            </a:prstGeom>
          </p:spPr>
        </p:pic>
        <p:pic>
          <p:nvPicPr>
            <p:cNvPr id="14" name="Graphic 13">
              <a:extLst>
                <a:ext uri="{FF2B5EF4-FFF2-40B4-BE49-F238E27FC236}">
                  <a16:creationId xmlns:a16="http://schemas.microsoft.com/office/drawing/2014/main" id="{6D5F08BB-53C3-4345-97CD-8C74B18CE885}"/>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44887"/>
            <a:stretch/>
          </p:blipFill>
          <p:spPr>
            <a:xfrm>
              <a:off x="-50800" y="0"/>
              <a:ext cx="9247614" cy="1371190"/>
            </a:xfrm>
            <a:prstGeom prst="rect">
              <a:avLst/>
            </a:prstGeom>
          </p:spPr>
        </p:pic>
      </p:grpSp>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9" name="Picture 8">
            <a:extLst>
              <a:ext uri="{FF2B5EF4-FFF2-40B4-BE49-F238E27FC236}">
                <a16:creationId xmlns:a16="http://schemas.microsoft.com/office/drawing/2014/main" id="{B8DA83A1-3019-4C4C-BA44-7C21B93D4426}"/>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955837" y="5945543"/>
            <a:ext cx="3240977" cy="1034904"/>
          </a:xfrm>
          <a:prstGeom prst="rect">
            <a:avLst/>
          </a:prstGeom>
        </p:spPr>
      </p:pic>
    </p:spTree>
    <p:extLst>
      <p:ext uri="{BB962C8B-B14F-4D97-AF65-F5344CB8AC3E}">
        <p14:creationId xmlns:p14="http://schemas.microsoft.com/office/powerpoint/2010/main" val="225285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2_Title and Content">
    <p:bg>
      <p:bgPr>
        <a:solidFill>
          <a:schemeClr val="bg1">
            <a:lumMod val="85000"/>
          </a:schemeClr>
        </a:solidFill>
        <a:effectLst/>
      </p:bgPr>
    </p:bg>
    <p:spTree>
      <p:nvGrpSpPr>
        <p:cNvPr id="1" name=""/>
        <p:cNvGrpSpPr/>
        <p:nvPr/>
      </p:nvGrpSpPr>
      <p:grpSpPr>
        <a:xfrm>
          <a:off x="0" y="0"/>
          <a:ext cx="0" cy="0"/>
          <a:chOff x="0" y="0"/>
          <a:chExt cx="0" cy="0"/>
        </a:xfrm>
      </p:grpSpPr>
      <p:pic>
        <p:nvPicPr>
          <p:cNvPr id="11" name="Graphic 10">
            <a:extLst>
              <a:ext uri="{FF2B5EF4-FFF2-40B4-BE49-F238E27FC236}">
                <a16:creationId xmlns:a16="http://schemas.microsoft.com/office/drawing/2014/main" id="{F2B18268-E18A-4AF6-8EE2-BA605B855E71}"/>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50800" y="0"/>
            <a:ext cx="9247614" cy="1371190"/>
          </a:xfrm>
          <a:prstGeom prst="rect">
            <a:avLst/>
          </a:prstGeom>
        </p:spPr>
      </p:pic>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9" name="Picture 8">
            <a:extLst>
              <a:ext uri="{FF2B5EF4-FFF2-40B4-BE49-F238E27FC236}">
                <a16:creationId xmlns:a16="http://schemas.microsoft.com/office/drawing/2014/main" id="{DAC70C9E-291B-4CC8-A6B1-91C3088D17A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955837" y="5945543"/>
            <a:ext cx="3240977" cy="1034904"/>
          </a:xfrm>
          <a:prstGeom prst="rect">
            <a:avLst/>
          </a:prstGeom>
        </p:spPr>
      </p:pic>
    </p:spTree>
    <p:extLst>
      <p:ext uri="{BB962C8B-B14F-4D97-AF65-F5344CB8AC3E}">
        <p14:creationId xmlns:p14="http://schemas.microsoft.com/office/powerpoint/2010/main" val="3260222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9_Title and Content">
    <p:bg>
      <p:bgPr>
        <a:solidFill>
          <a:schemeClr val="bg1">
            <a:lumMod val="85000"/>
          </a:schemeClr>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9F773B3-3FC0-4BA9-B642-086CD8950C71}"/>
              </a:ext>
            </a:extLst>
          </p:cNvPr>
          <p:cNvGrpSpPr/>
          <p:nvPr userDrawn="1"/>
        </p:nvGrpSpPr>
        <p:grpSpPr>
          <a:xfrm>
            <a:off x="-50800" y="0"/>
            <a:ext cx="9259188" cy="1482283"/>
            <a:chOff x="-50800" y="0"/>
            <a:chExt cx="9259188" cy="1482283"/>
          </a:xfrm>
        </p:grpSpPr>
        <p:pic>
          <p:nvPicPr>
            <p:cNvPr id="14" name="Graphic 13">
              <a:extLst>
                <a:ext uri="{FF2B5EF4-FFF2-40B4-BE49-F238E27FC236}">
                  <a16:creationId xmlns:a16="http://schemas.microsoft.com/office/drawing/2014/main" id="{DA51BD11-E93D-4300-9A56-5BB9D4CB9D4A}"/>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39226" y="111093"/>
              <a:ext cx="9247614" cy="1371190"/>
            </a:xfrm>
            <a:prstGeom prst="rect">
              <a:avLst/>
            </a:prstGeom>
          </p:spPr>
        </p:pic>
        <p:pic>
          <p:nvPicPr>
            <p:cNvPr id="13" name="Graphic 12">
              <a:extLst>
                <a:ext uri="{FF2B5EF4-FFF2-40B4-BE49-F238E27FC236}">
                  <a16:creationId xmlns:a16="http://schemas.microsoft.com/office/drawing/2014/main" id="{BB59F24B-AA5E-44CB-9CF0-2D794709A6BA}"/>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44887"/>
            <a:stretch/>
          </p:blipFill>
          <p:spPr>
            <a:xfrm>
              <a:off x="-50800" y="0"/>
              <a:ext cx="9247614" cy="1371190"/>
            </a:xfrm>
            <a:prstGeom prst="rect">
              <a:avLst/>
            </a:prstGeom>
          </p:spPr>
        </p:pic>
      </p:grpSp>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9" name="Picture 8">
            <a:extLst>
              <a:ext uri="{FF2B5EF4-FFF2-40B4-BE49-F238E27FC236}">
                <a16:creationId xmlns:a16="http://schemas.microsoft.com/office/drawing/2014/main" id="{18812DED-14E6-4AD7-90E1-655282C25918}"/>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955837" y="5945543"/>
            <a:ext cx="3240977" cy="1034904"/>
          </a:xfrm>
          <a:prstGeom prst="rect">
            <a:avLst/>
          </a:prstGeom>
        </p:spPr>
      </p:pic>
    </p:spTree>
    <p:extLst>
      <p:ext uri="{BB962C8B-B14F-4D97-AF65-F5344CB8AC3E}">
        <p14:creationId xmlns:p14="http://schemas.microsoft.com/office/powerpoint/2010/main" val="3928228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0_Title and Content">
    <p:bg>
      <p:bgPr>
        <a:solidFill>
          <a:schemeClr val="bg1">
            <a:lumMod val="85000"/>
          </a:schemeClr>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7305D0D8-4229-4323-B04A-97B136E89928}"/>
              </a:ext>
            </a:extLst>
          </p:cNvPr>
          <p:cNvGrpSpPr/>
          <p:nvPr userDrawn="1"/>
        </p:nvGrpSpPr>
        <p:grpSpPr>
          <a:xfrm>
            <a:off x="-50800" y="0"/>
            <a:ext cx="9257905" cy="1482283"/>
            <a:chOff x="-50800" y="0"/>
            <a:chExt cx="9257905" cy="1482283"/>
          </a:xfrm>
        </p:grpSpPr>
        <p:pic>
          <p:nvPicPr>
            <p:cNvPr id="12" name="Graphic 11">
              <a:extLst>
                <a:ext uri="{FF2B5EF4-FFF2-40B4-BE49-F238E27FC236}">
                  <a16:creationId xmlns:a16="http://schemas.microsoft.com/office/drawing/2014/main" id="{BD5F7E8B-297D-4D06-BCE6-63D63E8347E9}"/>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40509" y="111093"/>
              <a:ext cx="9247614" cy="1371190"/>
            </a:xfrm>
            <a:prstGeom prst="rect">
              <a:avLst/>
            </a:prstGeom>
          </p:spPr>
        </p:pic>
        <p:pic>
          <p:nvPicPr>
            <p:cNvPr id="13" name="Graphic 12">
              <a:extLst>
                <a:ext uri="{FF2B5EF4-FFF2-40B4-BE49-F238E27FC236}">
                  <a16:creationId xmlns:a16="http://schemas.microsoft.com/office/drawing/2014/main" id="{A44EFBBE-1D3F-42F5-9FE5-9896145B6B4A}"/>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44887"/>
            <a:stretch/>
          </p:blipFill>
          <p:spPr>
            <a:xfrm>
              <a:off x="-50800" y="0"/>
              <a:ext cx="9247614" cy="1371190"/>
            </a:xfrm>
            <a:prstGeom prst="rect">
              <a:avLst/>
            </a:prstGeom>
          </p:spPr>
        </p:pic>
      </p:grpSp>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9" name="Picture 8">
            <a:extLst>
              <a:ext uri="{FF2B5EF4-FFF2-40B4-BE49-F238E27FC236}">
                <a16:creationId xmlns:a16="http://schemas.microsoft.com/office/drawing/2014/main" id="{1D56DACB-178E-4139-AF15-7784A89DA7B7}"/>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955837" y="5945543"/>
            <a:ext cx="3240977" cy="1034904"/>
          </a:xfrm>
          <a:prstGeom prst="rect">
            <a:avLst/>
          </a:prstGeom>
        </p:spPr>
      </p:pic>
    </p:spTree>
    <p:extLst>
      <p:ext uri="{BB962C8B-B14F-4D97-AF65-F5344CB8AC3E}">
        <p14:creationId xmlns:p14="http://schemas.microsoft.com/office/powerpoint/2010/main" val="892895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11_Title and Content">
    <p:bg>
      <p:bgPr>
        <a:solidFill>
          <a:schemeClr val="bg1">
            <a:lumMod val="85000"/>
          </a:schemeClr>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5445DB7-3988-45B8-9EF0-E21473B01EDE}"/>
              </a:ext>
            </a:extLst>
          </p:cNvPr>
          <p:cNvGrpSpPr/>
          <p:nvPr userDrawn="1"/>
        </p:nvGrpSpPr>
        <p:grpSpPr>
          <a:xfrm>
            <a:off x="-50800" y="0"/>
            <a:ext cx="9259188" cy="1482283"/>
            <a:chOff x="-50800" y="0"/>
            <a:chExt cx="9259188" cy="1482283"/>
          </a:xfrm>
        </p:grpSpPr>
        <p:pic>
          <p:nvPicPr>
            <p:cNvPr id="13" name="Graphic 12">
              <a:extLst>
                <a:ext uri="{FF2B5EF4-FFF2-40B4-BE49-F238E27FC236}">
                  <a16:creationId xmlns:a16="http://schemas.microsoft.com/office/drawing/2014/main" id="{5BD51B1E-B0E7-448B-876B-F83F23A0C4A8}"/>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44887"/>
            <a:stretch/>
          </p:blipFill>
          <p:spPr>
            <a:xfrm>
              <a:off x="-39226" y="111093"/>
              <a:ext cx="9247614" cy="1371190"/>
            </a:xfrm>
            <a:prstGeom prst="rect">
              <a:avLst/>
            </a:prstGeom>
          </p:spPr>
        </p:pic>
        <p:pic>
          <p:nvPicPr>
            <p:cNvPr id="14" name="Graphic 13">
              <a:extLst>
                <a:ext uri="{FF2B5EF4-FFF2-40B4-BE49-F238E27FC236}">
                  <a16:creationId xmlns:a16="http://schemas.microsoft.com/office/drawing/2014/main" id="{C279CD92-C336-48F1-B39F-BE63685077AD}"/>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t="44887"/>
            <a:stretch/>
          </p:blipFill>
          <p:spPr>
            <a:xfrm>
              <a:off x="-50800" y="0"/>
              <a:ext cx="9247614" cy="1371190"/>
            </a:xfrm>
            <a:prstGeom prst="rect">
              <a:avLst/>
            </a:prstGeom>
          </p:spPr>
        </p:pic>
      </p:grpSp>
      <p:sp>
        <p:nvSpPr>
          <p:cNvPr id="2" name="Title 1"/>
          <p:cNvSpPr>
            <a:spLocks noGrp="1"/>
          </p:cNvSpPr>
          <p:nvPr>
            <p:ph type="title"/>
          </p:nvPr>
        </p:nvSpPr>
        <p:spPr>
          <a:xfrm>
            <a:off x="195943" y="156720"/>
            <a:ext cx="8788902" cy="1325563"/>
          </a:xfrm>
        </p:spPr>
        <p:txBody>
          <a:bodyPr/>
          <a:lstStyle>
            <a:lvl1pPr>
              <a:defRPr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195943" y="1726163"/>
            <a:ext cx="8788902" cy="44508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3"/>
          <p:cNvSpPr>
            <a:spLocks noGrp="1"/>
          </p:cNvSpPr>
          <p:nvPr>
            <p:ph type="sldNum" sz="quarter" idx="12"/>
          </p:nvPr>
        </p:nvSpPr>
        <p:spPr>
          <a:xfrm>
            <a:off x="3543300" y="6555923"/>
            <a:ext cx="2057400" cy="230868"/>
          </a:xfrm>
          <a:prstGeom prst="rect">
            <a:avLst/>
          </a:prstGeom>
        </p:spPr>
        <p:txBody>
          <a:bodyPr/>
          <a:lstStyle>
            <a:lvl1pPr algn="ctr">
              <a:defRPr sz="900"/>
            </a:lvl1pPr>
          </a:lstStyle>
          <a:p>
            <a:fld id="{48F63A3B-78C7-47BE-AE5E-E10140E04643}" type="slidenum">
              <a:rPr lang="en-US" smtClean="0"/>
              <a:t>‹#›</a:t>
            </a:fld>
            <a:endParaRPr lang="en-US" dirty="0"/>
          </a:p>
        </p:txBody>
      </p:sp>
      <p:pic>
        <p:nvPicPr>
          <p:cNvPr id="9" name="Picture 8">
            <a:extLst>
              <a:ext uri="{FF2B5EF4-FFF2-40B4-BE49-F238E27FC236}">
                <a16:creationId xmlns:a16="http://schemas.microsoft.com/office/drawing/2014/main" id="{46F4C2A5-F758-411F-8672-55910326F35A}"/>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955837" y="5945543"/>
            <a:ext cx="3240977" cy="1034904"/>
          </a:xfrm>
          <a:prstGeom prst="rect">
            <a:avLst/>
          </a:prstGeom>
        </p:spPr>
      </p:pic>
    </p:spTree>
    <p:extLst>
      <p:ext uri="{BB962C8B-B14F-4D97-AF65-F5344CB8AC3E}">
        <p14:creationId xmlns:p14="http://schemas.microsoft.com/office/powerpoint/2010/main" val="1269253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45222771"/>
      </p:ext>
    </p:extLst>
  </p:cSld>
  <p:clrMap bg1="lt1" tx1="dk1" bg2="lt2" tx2="dk2" accent1="accent1" accent2="accent2" accent3="accent3" accent4="accent4" accent5="accent5" accent6="accent6" hlink="hlink" folHlink="folHlink"/>
  <p:sldLayoutIdLst>
    <p:sldLayoutId id="2147483691" r:id="rId1"/>
    <p:sldLayoutId id="2147483753"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52" r:id="rId17"/>
    <p:sldLayoutId id="2147483706" r:id="rId18"/>
    <p:sldLayoutId id="2147483754" r:id="rId19"/>
    <p:sldLayoutId id="2147483707" r:id="rId20"/>
    <p:sldLayoutId id="2147483708" r:id="rId21"/>
    <p:sldLayoutId id="2147483709" r:id="rId22"/>
    <p:sldLayoutId id="2147483710" r:id="rId23"/>
    <p:sldLayoutId id="2147483711" r:id="rId24"/>
    <p:sldLayoutId id="2147483712" r:id="rId25"/>
    <p:sldLayoutId id="2147483713" r:id="rId26"/>
    <p:sldLayoutId id="2147483715" r:id="rId27"/>
    <p:sldLayoutId id="2147483714" r:id="rId28"/>
  </p:sldLayoutIdLst>
  <p:hf hdr="0" dt="0"/>
  <p:txStyles>
    <p:titleStyle>
      <a:lvl1pPr algn="l" defTabSz="685766" rtl="0" eaLnBrk="1" latinLnBrk="0" hangingPunct="1">
        <a:lnSpc>
          <a:spcPct val="90000"/>
        </a:lnSpc>
        <a:spcBef>
          <a:spcPct val="0"/>
        </a:spcBef>
        <a:buNone/>
        <a:defRPr sz="3300" kern="1200">
          <a:solidFill>
            <a:schemeClr val="tx1"/>
          </a:solidFill>
          <a:latin typeface="Arial" panose="020B0604020202020204" pitchFamily="34" charset="0"/>
          <a:ea typeface="+mj-ea"/>
          <a:cs typeface="Arial" panose="020B0604020202020204" pitchFamily="34" charset="0"/>
        </a:defRPr>
      </a:lvl1pPr>
    </p:titleStyle>
    <p:bodyStyle>
      <a:lvl1pPr marL="171442" indent="-171442" algn="l" defTabSz="685766" rtl="0" eaLnBrk="1" latinLnBrk="0" hangingPunct="1">
        <a:lnSpc>
          <a:spcPct val="90000"/>
        </a:lnSpc>
        <a:spcBef>
          <a:spcPts val="751"/>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24"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07" indent="-171442"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090"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Arial" panose="020B0604020202020204" pitchFamily="34" charset="0"/>
          <a:ea typeface="+mn-ea"/>
          <a:cs typeface="Arial" panose="020B0604020202020204" pitchFamily="34" charset="0"/>
        </a:defRPr>
      </a:lvl4pPr>
      <a:lvl5pPr marL="1542973"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Arial" panose="020B0604020202020204" pitchFamily="34" charset="0"/>
          <a:ea typeface="+mn-ea"/>
          <a:cs typeface="Arial" panose="020B0604020202020204" pitchFamily="34" charset="0"/>
        </a:defRPr>
      </a:lvl5pPr>
      <a:lvl6pPr marL="1885856"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04"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66" rtl="0" eaLnBrk="1" latinLnBrk="0" hangingPunct="1">
        <a:defRPr sz="1351" kern="1200">
          <a:solidFill>
            <a:schemeClr val="tx1"/>
          </a:solidFill>
          <a:latin typeface="+mn-lt"/>
          <a:ea typeface="+mn-ea"/>
          <a:cs typeface="+mn-cs"/>
        </a:defRPr>
      </a:lvl1pPr>
      <a:lvl2pPr marL="342883" algn="l" defTabSz="685766" rtl="0" eaLnBrk="1" latinLnBrk="0" hangingPunct="1">
        <a:defRPr sz="1351" kern="1200">
          <a:solidFill>
            <a:schemeClr val="tx1"/>
          </a:solidFill>
          <a:latin typeface="+mn-lt"/>
          <a:ea typeface="+mn-ea"/>
          <a:cs typeface="+mn-cs"/>
        </a:defRPr>
      </a:lvl2pPr>
      <a:lvl3pPr marL="685766" algn="l" defTabSz="685766" rtl="0" eaLnBrk="1" latinLnBrk="0" hangingPunct="1">
        <a:defRPr sz="1351" kern="1200">
          <a:solidFill>
            <a:schemeClr val="tx1"/>
          </a:solidFill>
          <a:latin typeface="+mn-lt"/>
          <a:ea typeface="+mn-ea"/>
          <a:cs typeface="+mn-cs"/>
        </a:defRPr>
      </a:lvl3pPr>
      <a:lvl4pPr marL="1028649" algn="l" defTabSz="685766" rtl="0" eaLnBrk="1" latinLnBrk="0" hangingPunct="1">
        <a:defRPr sz="1351" kern="1200">
          <a:solidFill>
            <a:schemeClr val="tx1"/>
          </a:solidFill>
          <a:latin typeface="+mn-lt"/>
          <a:ea typeface="+mn-ea"/>
          <a:cs typeface="+mn-cs"/>
        </a:defRPr>
      </a:lvl4pPr>
      <a:lvl5pPr marL="1371532" algn="l" defTabSz="685766" rtl="0" eaLnBrk="1" latinLnBrk="0" hangingPunct="1">
        <a:defRPr sz="1351" kern="1200">
          <a:solidFill>
            <a:schemeClr val="tx1"/>
          </a:solidFill>
          <a:latin typeface="+mn-lt"/>
          <a:ea typeface="+mn-ea"/>
          <a:cs typeface="+mn-cs"/>
        </a:defRPr>
      </a:lvl5pPr>
      <a:lvl6pPr marL="1714414" algn="l" defTabSz="685766" rtl="0" eaLnBrk="1" latinLnBrk="0" hangingPunct="1">
        <a:defRPr sz="1351" kern="1200">
          <a:solidFill>
            <a:schemeClr val="tx1"/>
          </a:solidFill>
          <a:latin typeface="+mn-lt"/>
          <a:ea typeface="+mn-ea"/>
          <a:cs typeface="+mn-cs"/>
        </a:defRPr>
      </a:lvl6pPr>
      <a:lvl7pPr marL="2057297" algn="l" defTabSz="685766" rtl="0" eaLnBrk="1" latinLnBrk="0" hangingPunct="1">
        <a:defRPr sz="1351" kern="1200">
          <a:solidFill>
            <a:schemeClr val="tx1"/>
          </a:solidFill>
          <a:latin typeface="+mn-lt"/>
          <a:ea typeface="+mn-ea"/>
          <a:cs typeface="+mn-cs"/>
        </a:defRPr>
      </a:lvl7pPr>
      <a:lvl8pPr marL="2400180" algn="l" defTabSz="685766" rtl="0" eaLnBrk="1" latinLnBrk="0" hangingPunct="1">
        <a:defRPr sz="1351" kern="1200">
          <a:solidFill>
            <a:schemeClr val="tx1"/>
          </a:solidFill>
          <a:latin typeface="+mn-lt"/>
          <a:ea typeface="+mn-ea"/>
          <a:cs typeface="+mn-cs"/>
        </a:defRPr>
      </a:lvl8pPr>
      <a:lvl9pPr marL="2743063" algn="l" defTabSz="685766"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thebluediamondgallery.com/handwriting/a/accomplish.html" TargetMode="External"/><Relationship Id="rId2" Type="http://schemas.openxmlformats.org/officeDocument/2006/relationships/image" Target="../media/image26.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hyperlink" Target="http://www.theworldsbestever.com/2013/03/21/art-tonight-in-new-york-beyond/" TargetMode="External"/><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www.theworldsbestever.com/2013/03/21/art-tonight-in-new-york-beyond/" TargetMode="External"/><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www.theworldsbestever.com/2013/03/21/art-tonight-in-new-york-beyond/" TargetMode="External"/><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3" Type="http://schemas.openxmlformats.org/officeDocument/2006/relationships/hyperlink" Target="http://hacklibraryschool.com/2012/11/14/getting-along-with-computer-science-folk/" TargetMode="External"/><Relationship Id="rId2" Type="http://schemas.openxmlformats.org/officeDocument/2006/relationships/image" Target="../media/image12.jpeg"/><Relationship Id="rId1" Type="http://schemas.openxmlformats.org/officeDocument/2006/relationships/slideLayout" Target="../slideLayouts/slideLayout3.xml"/><Relationship Id="rId4" Type="http://schemas.openxmlformats.org/officeDocument/2006/relationships/hyperlink" Target="https://creativecommons.org/licenses/by-nc-sa/3.0/"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saudenacomunidade.wordpress.com/2015/04/01/resc2015-e94/" TargetMode="External"/><Relationship Id="rId2" Type="http://schemas.openxmlformats.org/officeDocument/2006/relationships/image" Target="../media/image13.jp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hyperlink" Target="http://honorscode.blogspot.com/2014/02/proving-groups-will-gate-warlords.html" TargetMode="External"/><Relationship Id="rId2" Type="http://schemas.openxmlformats.org/officeDocument/2006/relationships/image" Target="../media/image31.pn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3" Type="http://schemas.openxmlformats.org/officeDocument/2006/relationships/hyperlink" Target="http://www.marianoramosmejia.com.ar/que-es-un-plan-de-negocios-tercera-parte/" TargetMode="External"/><Relationship Id="rId2" Type="http://schemas.openxmlformats.org/officeDocument/2006/relationships/image" Target="../media/image32.jp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117604"/>
            <a:ext cx="9144000" cy="2039905"/>
          </a:xfrm>
          <a:prstGeom prst="rect">
            <a:avLst/>
          </a:prstGeom>
          <a:solidFill>
            <a:schemeClr val="tx1">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p>
        </p:txBody>
      </p:sp>
      <p:sp>
        <p:nvSpPr>
          <p:cNvPr id="2" name="Title 1"/>
          <p:cNvSpPr>
            <a:spLocks noGrp="1"/>
          </p:cNvSpPr>
          <p:nvPr>
            <p:ph type="ctrTitle"/>
          </p:nvPr>
        </p:nvSpPr>
        <p:spPr>
          <a:xfrm>
            <a:off x="352338" y="3778425"/>
            <a:ext cx="8558749" cy="1010621"/>
          </a:xfrm>
        </p:spPr>
        <p:txBody>
          <a:bodyPr>
            <a:normAutofit fontScale="90000"/>
          </a:bodyPr>
          <a:lstStyle/>
          <a:p>
            <a:r>
              <a:rPr lang="en-US" sz="4000" b="1" dirty="0"/>
              <a:t>Behavioral Health</a:t>
            </a:r>
            <a:br>
              <a:rPr lang="en-US" sz="4000" b="1" dirty="0"/>
            </a:br>
            <a:r>
              <a:rPr lang="en-US" sz="4000" b="1" dirty="0"/>
              <a:t>High Utilizers Group (HUGs)</a:t>
            </a:r>
          </a:p>
        </p:txBody>
      </p:sp>
      <p:sp>
        <p:nvSpPr>
          <p:cNvPr id="3" name="Subtitle 2"/>
          <p:cNvSpPr>
            <a:spLocks noGrp="1"/>
          </p:cNvSpPr>
          <p:nvPr>
            <p:ph type="subTitle" idx="1"/>
          </p:nvPr>
        </p:nvSpPr>
        <p:spPr>
          <a:xfrm>
            <a:off x="1143000" y="5249065"/>
            <a:ext cx="6858000" cy="332403"/>
          </a:xfrm>
        </p:spPr>
        <p:txBody>
          <a:bodyPr>
            <a:normAutofit lnSpcReduction="10000"/>
          </a:bodyPr>
          <a:lstStyle/>
          <a:p>
            <a:r>
              <a:rPr lang="en-US" dirty="0"/>
              <a:t>April 8, 2021</a:t>
            </a:r>
          </a:p>
        </p:txBody>
      </p:sp>
    </p:spTree>
    <p:extLst>
      <p:ext uri="{BB962C8B-B14F-4D97-AF65-F5344CB8AC3E}">
        <p14:creationId xmlns:p14="http://schemas.microsoft.com/office/powerpoint/2010/main" val="1568870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Aim Statement</a:t>
            </a:r>
          </a:p>
        </p:txBody>
      </p:sp>
      <p:sp>
        <p:nvSpPr>
          <p:cNvPr id="3" name="Content Placeholder 2"/>
          <p:cNvSpPr>
            <a:spLocks noGrp="1"/>
          </p:cNvSpPr>
          <p:nvPr>
            <p:ph idx="1"/>
          </p:nvPr>
        </p:nvSpPr>
        <p:spPr/>
        <p:txBody>
          <a:bodyPr/>
          <a:lstStyle/>
          <a:p>
            <a:r>
              <a:rPr lang="en-US" dirty="0">
                <a:solidFill>
                  <a:schemeClr val="tx1"/>
                </a:solidFill>
              </a:rPr>
              <a:t>Our initial aim was to reduce all cause, all facility readmissions of the highest utilizers of behavioral healthcare.</a:t>
            </a:r>
          </a:p>
          <a:p>
            <a:r>
              <a:rPr lang="en-US" dirty="0">
                <a:solidFill>
                  <a:schemeClr val="tx1"/>
                </a:solidFill>
              </a:rPr>
              <a:t>We took our model from an existing case review structure in the BH Service Line called the PARC (Patient at Risk Committee)</a:t>
            </a:r>
          </a:p>
          <a:p>
            <a:r>
              <a:rPr lang="en-US" dirty="0">
                <a:solidFill>
                  <a:schemeClr val="tx1"/>
                </a:solidFill>
              </a:rPr>
              <a:t>As the project progressed, we identified the following goals:</a:t>
            </a:r>
          </a:p>
        </p:txBody>
      </p:sp>
      <p:sp>
        <p:nvSpPr>
          <p:cNvPr id="6" name="Slide Number Placeholder 5"/>
          <p:cNvSpPr>
            <a:spLocks noGrp="1"/>
          </p:cNvSpPr>
          <p:nvPr>
            <p:ph type="sldNum" sz="quarter" idx="12"/>
          </p:nvPr>
        </p:nvSpPr>
        <p:spPr/>
        <p:txBody>
          <a:bodyPr/>
          <a:lstStyle/>
          <a:p>
            <a:pPr>
              <a:defRPr/>
            </a:pPr>
            <a:fld id="{A6C15FFD-E457-47B6-A8DE-84CE8C69DE70}" type="slidenum">
              <a:rPr lang="en-US" smtClean="0"/>
              <a:pPr>
                <a:defRPr/>
              </a:pPr>
              <a:t>10</a:t>
            </a:fld>
            <a:endParaRPr lang="en-US" dirty="0"/>
          </a:p>
        </p:txBody>
      </p:sp>
      <p:pic>
        <p:nvPicPr>
          <p:cNvPr id="9" name="Picture 8">
            <a:extLst>
              <a:ext uri="{FF2B5EF4-FFF2-40B4-BE49-F238E27FC236}">
                <a16:creationId xmlns:a16="http://schemas.microsoft.com/office/drawing/2014/main" id="{BC585014-1DA8-4FF0-BD2C-DF66BE630AEB}"/>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305245" y="3821503"/>
            <a:ext cx="3167619" cy="2018580"/>
          </a:xfrm>
          <a:prstGeom prst="rect">
            <a:avLst/>
          </a:prstGeom>
        </p:spPr>
      </p:pic>
    </p:spTree>
    <p:extLst>
      <p:ext uri="{BB962C8B-B14F-4D97-AF65-F5344CB8AC3E}">
        <p14:creationId xmlns:p14="http://schemas.microsoft.com/office/powerpoint/2010/main" val="4202930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A254AB-3E91-48C5-88B7-BACD4E04A7B4}"/>
              </a:ext>
            </a:extLst>
          </p:cNvPr>
          <p:cNvSpPr>
            <a:spLocks noGrp="1"/>
          </p:cNvSpPr>
          <p:nvPr>
            <p:ph idx="1"/>
          </p:nvPr>
        </p:nvSpPr>
        <p:spPr/>
        <p:txBody>
          <a:bodyPr/>
          <a:lstStyle/>
          <a:p>
            <a:r>
              <a:rPr lang="en-US" dirty="0"/>
              <a:t>Establish a HUG list</a:t>
            </a:r>
          </a:p>
          <a:p>
            <a:r>
              <a:rPr lang="en-US" dirty="0"/>
              <a:t>Organize a multi-disciplinary team to review cases</a:t>
            </a:r>
          </a:p>
          <a:p>
            <a:r>
              <a:rPr lang="en-US" dirty="0"/>
              <a:t>Provide standardized note with care plan</a:t>
            </a:r>
          </a:p>
          <a:p>
            <a:r>
              <a:rPr lang="en-US" dirty="0"/>
              <a:t>Meet at regular, predictable intervals virtually</a:t>
            </a:r>
          </a:p>
          <a:p>
            <a:r>
              <a:rPr lang="en-US" dirty="0"/>
              <a:t>Educate providers on accessing plans.</a:t>
            </a:r>
          </a:p>
          <a:p>
            <a:r>
              <a:rPr lang="en-US" dirty="0"/>
              <a:t>Include peer support to prevent process from becoming punitive.</a:t>
            </a:r>
          </a:p>
        </p:txBody>
      </p:sp>
      <p:sp>
        <p:nvSpPr>
          <p:cNvPr id="3" name="Title 2">
            <a:extLst>
              <a:ext uri="{FF2B5EF4-FFF2-40B4-BE49-F238E27FC236}">
                <a16:creationId xmlns:a16="http://schemas.microsoft.com/office/drawing/2014/main" id="{08C089CB-3445-4552-8FEC-C0F139BBD456}"/>
              </a:ext>
            </a:extLst>
          </p:cNvPr>
          <p:cNvSpPr>
            <a:spLocks noGrp="1"/>
          </p:cNvSpPr>
          <p:nvPr>
            <p:ph type="title"/>
          </p:nvPr>
        </p:nvSpPr>
        <p:spPr/>
        <p:txBody>
          <a:bodyPr/>
          <a:lstStyle/>
          <a:p>
            <a:r>
              <a:rPr lang="en-US" dirty="0"/>
              <a:t>Goals</a:t>
            </a:r>
          </a:p>
        </p:txBody>
      </p:sp>
      <p:sp>
        <p:nvSpPr>
          <p:cNvPr id="4" name="Slide Number Placeholder 3">
            <a:extLst>
              <a:ext uri="{FF2B5EF4-FFF2-40B4-BE49-F238E27FC236}">
                <a16:creationId xmlns:a16="http://schemas.microsoft.com/office/drawing/2014/main" id="{96650DDC-71F8-4C88-93D5-7510FB6385F4}"/>
              </a:ext>
            </a:extLst>
          </p:cNvPr>
          <p:cNvSpPr>
            <a:spLocks noGrp="1"/>
          </p:cNvSpPr>
          <p:nvPr>
            <p:ph type="sldNum" sz="quarter" idx="12"/>
          </p:nvPr>
        </p:nvSpPr>
        <p:spPr/>
        <p:txBody>
          <a:bodyPr/>
          <a:lstStyle/>
          <a:p>
            <a:fld id="{48F63A3B-78C7-47BE-AE5E-E10140E04643}" type="slidenum">
              <a:rPr lang="en-US" smtClean="0"/>
              <a:t>11</a:t>
            </a:fld>
            <a:endParaRPr lang="en-US" dirty="0"/>
          </a:p>
        </p:txBody>
      </p:sp>
    </p:spTree>
    <p:extLst>
      <p:ext uri="{BB962C8B-B14F-4D97-AF65-F5344CB8AC3E}">
        <p14:creationId xmlns:p14="http://schemas.microsoft.com/office/powerpoint/2010/main" val="3754958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FEC6F8-4E74-43D9-A4F2-73C7B24E80F0}"/>
              </a:ext>
            </a:extLst>
          </p:cNvPr>
          <p:cNvSpPr>
            <a:spLocks noGrp="1"/>
          </p:cNvSpPr>
          <p:nvPr>
            <p:ph idx="1"/>
          </p:nvPr>
        </p:nvSpPr>
        <p:spPr/>
        <p:txBody>
          <a:bodyPr/>
          <a:lstStyle/>
          <a:p>
            <a:r>
              <a:rPr lang="en-US" dirty="0"/>
              <a:t>Readmission interviews</a:t>
            </a:r>
          </a:p>
          <a:p>
            <a:r>
              <a:rPr lang="en-US" dirty="0"/>
              <a:t>Calls within 72 hours of discharge</a:t>
            </a:r>
          </a:p>
          <a:p>
            <a:r>
              <a:rPr lang="en-US" dirty="0"/>
              <a:t>Discharge group</a:t>
            </a:r>
          </a:p>
        </p:txBody>
      </p:sp>
      <p:sp>
        <p:nvSpPr>
          <p:cNvPr id="3" name="Title 2">
            <a:extLst>
              <a:ext uri="{FF2B5EF4-FFF2-40B4-BE49-F238E27FC236}">
                <a16:creationId xmlns:a16="http://schemas.microsoft.com/office/drawing/2014/main" id="{8A055978-B486-4E0F-AA3B-CD305847C177}"/>
              </a:ext>
            </a:extLst>
          </p:cNvPr>
          <p:cNvSpPr>
            <a:spLocks noGrp="1"/>
          </p:cNvSpPr>
          <p:nvPr>
            <p:ph type="title"/>
          </p:nvPr>
        </p:nvSpPr>
        <p:spPr/>
        <p:txBody>
          <a:bodyPr/>
          <a:lstStyle/>
          <a:p>
            <a:r>
              <a:rPr lang="en-US" dirty="0"/>
              <a:t>Gathering information</a:t>
            </a:r>
          </a:p>
        </p:txBody>
      </p:sp>
      <p:sp>
        <p:nvSpPr>
          <p:cNvPr id="4" name="Slide Number Placeholder 3">
            <a:extLst>
              <a:ext uri="{FF2B5EF4-FFF2-40B4-BE49-F238E27FC236}">
                <a16:creationId xmlns:a16="http://schemas.microsoft.com/office/drawing/2014/main" id="{C36E15CE-1CB4-4B04-B8C5-03F6E0412B97}"/>
              </a:ext>
            </a:extLst>
          </p:cNvPr>
          <p:cNvSpPr>
            <a:spLocks noGrp="1"/>
          </p:cNvSpPr>
          <p:nvPr>
            <p:ph type="sldNum" sz="quarter" idx="12"/>
          </p:nvPr>
        </p:nvSpPr>
        <p:spPr/>
        <p:txBody>
          <a:bodyPr/>
          <a:lstStyle/>
          <a:p>
            <a:fld id="{48F63A3B-78C7-47BE-AE5E-E10140E04643}" type="slidenum">
              <a:rPr lang="en-US" smtClean="0"/>
              <a:t>12</a:t>
            </a:fld>
            <a:endParaRPr lang="en-US" dirty="0"/>
          </a:p>
        </p:txBody>
      </p:sp>
    </p:spTree>
    <p:extLst>
      <p:ext uri="{BB962C8B-B14F-4D97-AF65-F5344CB8AC3E}">
        <p14:creationId xmlns:p14="http://schemas.microsoft.com/office/powerpoint/2010/main" val="21446378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E5FE788-6E46-4D8B-835E-CF0F303E8756}"/>
              </a:ext>
            </a:extLst>
          </p:cNvPr>
          <p:cNvSpPr>
            <a:spLocks noGrp="1"/>
          </p:cNvSpPr>
          <p:nvPr>
            <p:ph type="title"/>
          </p:nvPr>
        </p:nvSpPr>
        <p:spPr>
          <a:xfrm>
            <a:off x="195943" y="156720"/>
            <a:ext cx="8788902" cy="1325563"/>
          </a:xfrm>
        </p:spPr>
        <p:txBody>
          <a:bodyPr anchor="ctr">
            <a:normAutofit/>
          </a:bodyPr>
          <a:lstStyle/>
          <a:p>
            <a:r>
              <a:rPr lang="en-US" dirty="0"/>
              <a:t>Background</a:t>
            </a:r>
          </a:p>
        </p:txBody>
      </p:sp>
      <p:sp>
        <p:nvSpPr>
          <p:cNvPr id="4" name="Slide Number Placeholder 3">
            <a:extLst>
              <a:ext uri="{FF2B5EF4-FFF2-40B4-BE49-F238E27FC236}">
                <a16:creationId xmlns:a16="http://schemas.microsoft.com/office/drawing/2014/main" id="{A9D5EFBF-DA41-4398-9A8A-9BA0E6F24CA3}"/>
              </a:ext>
            </a:extLst>
          </p:cNvPr>
          <p:cNvSpPr>
            <a:spLocks noGrp="1"/>
          </p:cNvSpPr>
          <p:nvPr>
            <p:ph type="sldNum" sz="quarter" idx="12"/>
          </p:nvPr>
        </p:nvSpPr>
        <p:spPr>
          <a:xfrm>
            <a:off x="3543300" y="6555923"/>
            <a:ext cx="2057400" cy="230868"/>
          </a:xfrm>
        </p:spPr>
        <p:txBody>
          <a:bodyPr>
            <a:normAutofit/>
          </a:bodyPr>
          <a:lstStyle/>
          <a:p>
            <a:pPr>
              <a:spcAft>
                <a:spcPts val="600"/>
              </a:spcAft>
            </a:pPr>
            <a:fld id="{48F63A3B-78C7-47BE-AE5E-E10140E04643}" type="slidenum">
              <a:rPr lang="en-US" smtClean="0"/>
              <a:pPr>
                <a:spcAft>
                  <a:spcPts val="600"/>
                </a:spcAft>
              </a:pPr>
              <a:t>13</a:t>
            </a:fld>
            <a:endParaRPr lang="en-US"/>
          </a:p>
        </p:txBody>
      </p:sp>
      <p:graphicFrame>
        <p:nvGraphicFramePr>
          <p:cNvPr id="6" name="Content Placeholder 1">
            <a:extLst>
              <a:ext uri="{FF2B5EF4-FFF2-40B4-BE49-F238E27FC236}">
                <a16:creationId xmlns:a16="http://schemas.microsoft.com/office/drawing/2014/main" id="{B75DDB8B-5927-4243-A74F-EE72AFA3DFFE}"/>
              </a:ext>
            </a:extLst>
          </p:cNvPr>
          <p:cNvGraphicFramePr>
            <a:graphicFrameLocks noGrp="1"/>
          </p:cNvGraphicFramePr>
          <p:nvPr>
            <p:ph idx="1"/>
            <p:extLst>
              <p:ext uri="{D42A27DB-BD31-4B8C-83A1-F6EECF244321}">
                <p14:modId xmlns:p14="http://schemas.microsoft.com/office/powerpoint/2010/main" val="1364761106"/>
              </p:ext>
            </p:extLst>
          </p:nvPr>
        </p:nvGraphicFramePr>
        <p:xfrm>
          <a:off x="195943" y="1726163"/>
          <a:ext cx="8788902" cy="445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9502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3585CE-AC16-4D21-B7C3-DE9F4FF9F0C3}"/>
              </a:ext>
            </a:extLst>
          </p:cNvPr>
          <p:cNvSpPr>
            <a:spLocks noGrp="1"/>
          </p:cNvSpPr>
          <p:nvPr>
            <p:ph idx="1"/>
          </p:nvPr>
        </p:nvSpPr>
        <p:spPr>
          <a:xfrm>
            <a:off x="195943" y="1561382"/>
            <a:ext cx="8788902" cy="4891176"/>
          </a:xfrm>
        </p:spPr>
        <p:txBody>
          <a:bodyPr vert="horz" lIns="91440" tIns="45720" rIns="91440" bIns="45720" rtlCol="0" anchor="t">
            <a:normAutofit/>
          </a:bodyPr>
          <a:lstStyle/>
          <a:p>
            <a:r>
              <a:rPr lang="en-US" dirty="0"/>
              <a:t>Forum to review patients at high risk for readmission established and named HUGs</a:t>
            </a:r>
          </a:p>
          <a:p>
            <a:r>
              <a:rPr lang="en-US" dirty="0"/>
              <a:t>Initial patients were BHD/BHC “Top 10.”</a:t>
            </a:r>
          </a:p>
          <a:p>
            <a:pPr marL="170815" indent="-170815"/>
            <a:r>
              <a:rPr lang="en-US" dirty="0">
                <a:latin typeface="Arial"/>
                <a:cs typeface="Arial"/>
              </a:rPr>
              <a:t>Referrals of cases come from providers across the BH Service Line, Community Care Partners, LME’s (Cardinal &amp; Partners) and Novant and other specialties including Emergency Medicine, Internal Medicine and Pediatrics</a:t>
            </a:r>
          </a:p>
          <a:p>
            <a:pPr marL="170815" indent="-170815"/>
            <a:r>
              <a:rPr lang="en-US" dirty="0">
                <a:latin typeface="Arial"/>
                <a:cs typeface="Arial"/>
              </a:rPr>
              <a:t>The HUG’s take weekly at a consistent time virtually to encourage attendance</a:t>
            </a:r>
            <a:endParaRPr lang="en-US" dirty="0"/>
          </a:p>
          <a:p>
            <a:pPr marL="170815" indent="-170815"/>
            <a:r>
              <a:rPr lang="en-US" dirty="0">
                <a:latin typeface="Arial"/>
                <a:cs typeface="Arial"/>
              </a:rPr>
              <a:t>Provider familiar with patient presents the case. IP providers, social work, pharmacy, other specialties and peer support discuss case</a:t>
            </a:r>
            <a:endParaRPr lang="en-US" dirty="0"/>
          </a:p>
          <a:p>
            <a:pPr marL="170815" indent="-170815"/>
            <a:r>
              <a:rPr lang="en-US" dirty="0">
                <a:latin typeface="Arial"/>
                <a:cs typeface="Arial"/>
              </a:rPr>
              <a:t>The plan is entered into the medical record under an ED Care Plan flag. This makes the plan accessible to ED and Inpatient settings.</a:t>
            </a:r>
            <a:endParaRPr lang="en-US" dirty="0"/>
          </a:p>
          <a:p>
            <a:endParaRPr lang="en-US" dirty="0"/>
          </a:p>
        </p:txBody>
      </p:sp>
      <p:sp>
        <p:nvSpPr>
          <p:cNvPr id="3" name="Title 2">
            <a:extLst>
              <a:ext uri="{FF2B5EF4-FFF2-40B4-BE49-F238E27FC236}">
                <a16:creationId xmlns:a16="http://schemas.microsoft.com/office/drawing/2014/main" id="{99437DE5-9362-4BB8-824E-C5181B33AD1C}"/>
              </a:ext>
            </a:extLst>
          </p:cNvPr>
          <p:cNvSpPr>
            <a:spLocks noGrp="1"/>
          </p:cNvSpPr>
          <p:nvPr>
            <p:ph type="title"/>
          </p:nvPr>
        </p:nvSpPr>
        <p:spPr/>
        <p:txBody>
          <a:bodyPr/>
          <a:lstStyle/>
          <a:p>
            <a:r>
              <a:rPr lang="en-US" dirty="0"/>
              <a:t>Do Phase (Interventions)</a:t>
            </a:r>
          </a:p>
        </p:txBody>
      </p:sp>
      <p:pic>
        <p:nvPicPr>
          <p:cNvPr id="7" name="Picture 6">
            <a:extLst>
              <a:ext uri="{FF2B5EF4-FFF2-40B4-BE49-F238E27FC236}">
                <a16:creationId xmlns:a16="http://schemas.microsoft.com/office/drawing/2014/main" id="{F68A69F6-BF8E-4AB2-9237-FE478317A477}"/>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211683" y="1"/>
            <a:ext cx="1956114" cy="1388048"/>
          </a:xfrm>
          <a:prstGeom prst="rect">
            <a:avLst/>
          </a:prstGeom>
        </p:spPr>
      </p:pic>
      <p:sp>
        <p:nvSpPr>
          <p:cNvPr id="4" name="Slide Number Placeholder 3">
            <a:extLst>
              <a:ext uri="{FF2B5EF4-FFF2-40B4-BE49-F238E27FC236}">
                <a16:creationId xmlns:a16="http://schemas.microsoft.com/office/drawing/2014/main" id="{53C56E48-7A51-4F5F-8D82-7283EC2A87DF}"/>
              </a:ext>
            </a:extLst>
          </p:cNvPr>
          <p:cNvSpPr>
            <a:spLocks noGrp="1"/>
          </p:cNvSpPr>
          <p:nvPr>
            <p:ph type="sldNum" sz="quarter" idx="12"/>
          </p:nvPr>
        </p:nvSpPr>
        <p:spPr/>
        <p:txBody>
          <a:bodyPr/>
          <a:lstStyle/>
          <a:p>
            <a:fld id="{48F63A3B-78C7-47BE-AE5E-E10140E04643}" type="slidenum">
              <a:rPr lang="en-US" smtClean="0"/>
              <a:t>14</a:t>
            </a:fld>
            <a:endParaRPr lang="en-US" dirty="0"/>
          </a:p>
        </p:txBody>
      </p:sp>
    </p:spTree>
    <p:extLst>
      <p:ext uri="{BB962C8B-B14F-4D97-AF65-F5344CB8AC3E}">
        <p14:creationId xmlns:p14="http://schemas.microsoft.com/office/powerpoint/2010/main" val="3311481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5324AC8-4A18-4B39-BB53-5DB02688C0B8}"/>
              </a:ext>
            </a:extLst>
          </p:cNvPr>
          <p:cNvSpPr>
            <a:spLocks noGrp="1"/>
          </p:cNvSpPr>
          <p:nvPr>
            <p:ph idx="1"/>
          </p:nvPr>
        </p:nvSpPr>
        <p:spPr>
          <a:xfrm>
            <a:off x="195943" y="1726163"/>
            <a:ext cx="8788902" cy="4614252"/>
          </a:xfrm>
        </p:spPr>
        <p:txBody>
          <a:bodyPr vert="horz" lIns="91440" tIns="45720" rIns="91440" bIns="45720" rtlCol="0" anchor="t">
            <a:normAutofit/>
          </a:bodyPr>
          <a:lstStyle/>
          <a:p>
            <a:r>
              <a:rPr lang="en-US" dirty="0"/>
              <a:t>Virtual Addiction consults provided to patients with substance use disorders (SUD).</a:t>
            </a:r>
          </a:p>
          <a:p>
            <a:r>
              <a:rPr lang="en-US" dirty="0"/>
              <a:t>The Addiction Specialist attends “HUG” to offer input into care plan</a:t>
            </a:r>
          </a:p>
          <a:p>
            <a:pPr marL="170815" indent="-170815"/>
            <a:r>
              <a:rPr lang="en-US" dirty="0">
                <a:latin typeface="Arial"/>
                <a:cs typeface="Arial"/>
              </a:rPr>
              <a:t>Chart is reviewed prior to meeting and during HUG meeting.</a:t>
            </a:r>
          </a:p>
          <a:p>
            <a:pPr marL="170815" indent="-170815"/>
            <a:r>
              <a:rPr lang="en-US" dirty="0">
                <a:latin typeface="Arial"/>
                <a:cs typeface="Arial"/>
              </a:rPr>
              <a:t>Medication history reviewed by BH PharmD and recommendations made for management.</a:t>
            </a:r>
          </a:p>
          <a:p>
            <a:pPr marL="170815" indent="-170815"/>
            <a:r>
              <a:rPr lang="en-US" dirty="0">
                <a:latin typeface="Arial"/>
                <a:cs typeface="Arial"/>
              </a:rPr>
              <a:t>ED Care Plan entered and reviewed during the meeting. </a:t>
            </a:r>
          </a:p>
          <a:p>
            <a:pPr marL="170815" indent="-170815"/>
            <a:r>
              <a:rPr lang="en-US" dirty="0">
                <a:latin typeface="Arial"/>
                <a:cs typeface="Arial"/>
              </a:rPr>
              <a:t>Names and numbers of caseworkers for patient provided in plan.</a:t>
            </a:r>
          </a:p>
          <a:p>
            <a:pPr marL="170815" indent="-170815"/>
            <a:r>
              <a:rPr lang="en-US" dirty="0">
                <a:latin typeface="Arial"/>
                <a:cs typeface="Arial"/>
              </a:rPr>
              <a:t>HUG educational emails are sent BH providers about making referrals and using care plans</a:t>
            </a:r>
            <a:endParaRPr lang="en-US" dirty="0"/>
          </a:p>
          <a:p>
            <a:pPr marL="170815" indent="-170815"/>
            <a:r>
              <a:rPr lang="en-US" dirty="0">
                <a:latin typeface="Arial"/>
                <a:cs typeface="Arial"/>
              </a:rPr>
              <a:t>Regular follow up done with providers who do not acknowledge or follow plans to see how plans can be altered to be more helpful.</a:t>
            </a:r>
          </a:p>
        </p:txBody>
      </p:sp>
      <p:sp>
        <p:nvSpPr>
          <p:cNvPr id="3" name="Title 2">
            <a:extLst>
              <a:ext uri="{FF2B5EF4-FFF2-40B4-BE49-F238E27FC236}">
                <a16:creationId xmlns:a16="http://schemas.microsoft.com/office/drawing/2014/main" id="{F1C0CB65-3DC3-42A8-83D6-5FDBA0389E66}"/>
              </a:ext>
            </a:extLst>
          </p:cNvPr>
          <p:cNvSpPr>
            <a:spLocks noGrp="1"/>
          </p:cNvSpPr>
          <p:nvPr>
            <p:ph type="title"/>
          </p:nvPr>
        </p:nvSpPr>
        <p:spPr/>
        <p:txBody>
          <a:bodyPr/>
          <a:lstStyle/>
          <a:p>
            <a:r>
              <a:rPr lang="en-US" dirty="0"/>
              <a:t>Do Phase (Interventions)</a:t>
            </a:r>
          </a:p>
        </p:txBody>
      </p:sp>
      <p:pic>
        <p:nvPicPr>
          <p:cNvPr id="5" name="Picture 4">
            <a:extLst>
              <a:ext uri="{FF2B5EF4-FFF2-40B4-BE49-F238E27FC236}">
                <a16:creationId xmlns:a16="http://schemas.microsoft.com/office/drawing/2014/main" id="{1871FB05-63A9-4B65-8110-533B77E23A2F}"/>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228935" y="1"/>
            <a:ext cx="1932317" cy="1388048"/>
          </a:xfrm>
          <a:prstGeom prst="rect">
            <a:avLst/>
          </a:prstGeom>
        </p:spPr>
      </p:pic>
      <p:sp>
        <p:nvSpPr>
          <p:cNvPr id="4" name="Slide Number Placeholder 3">
            <a:extLst>
              <a:ext uri="{FF2B5EF4-FFF2-40B4-BE49-F238E27FC236}">
                <a16:creationId xmlns:a16="http://schemas.microsoft.com/office/drawing/2014/main" id="{BF78F884-C5B8-4F0B-94E7-0FD42507CAF5}"/>
              </a:ext>
            </a:extLst>
          </p:cNvPr>
          <p:cNvSpPr>
            <a:spLocks noGrp="1"/>
          </p:cNvSpPr>
          <p:nvPr>
            <p:ph type="sldNum" sz="quarter" idx="12"/>
          </p:nvPr>
        </p:nvSpPr>
        <p:spPr/>
        <p:txBody>
          <a:bodyPr/>
          <a:lstStyle/>
          <a:p>
            <a:fld id="{48F63A3B-78C7-47BE-AE5E-E10140E04643}" type="slidenum">
              <a:rPr lang="en-US" smtClean="0"/>
              <a:t>15</a:t>
            </a:fld>
            <a:endParaRPr lang="en-US" dirty="0"/>
          </a:p>
        </p:txBody>
      </p:sp>
    </p:spTree>
    <p:extLst>
      <p:ext uri="{BB962C8B-B14F-4D97-AF65-F5344CB8AC3E}">
        <p14:creationId xmlns:p14="http://schemas.microsoft.com/office/powerpoint/2010/main" val="7002986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A54053B-D917-40D1-80AE-2DCB1F42CF0D}"/>
              </a:ext>
            </a:extLst>
          </p:cNvPr>
          <p:cNvSpPr>
            <a:spLocks noGrp="1"/>
          </p:cNvSpPr>
          <p:nvPr>
            <p:ph idx="1"/>
          </p:nvPr>
        </p:nvSpPr>
        <p:spPr/>
        <p:txBody>
          <a:bodyPr vert="horz" lIns="91440" tIns="45720" rIns="91440" bIns="45720" rtlCol="0" anchor="t">
            <a:normAutofit/>
          </a:bodyPr>
          <a:lstStyle/>
          <a:p>
            <a:r>
              <a:rPr lang="en-US" dirty="0"/>
              <a:t>Involved Novant BH Medical Director in review of mutual cases</a:t>
            </a:r>
          </a:p>
          <a:p>
            <a:pPr marL="170815" indent="-170815"/>
            <a:r>
              <a:rPr lang="en-US" dirty="0">
                <a:latin typeface="Arial"/>
                <a:cs typeface="Arial"/>
              </a:rPr>
              <a:t>LME representatives included in meetings and encouraged to make referrals. Give perspective on patient engagement after discharge.</a:t>
            </a:r>
          </a:p>
          <a:p>
            <a:pPr marL="170815" indent="-170815"/>
            <a:r>
              <a:rPr lang="en-US" dirty="0">
                <a:latin typeface="Arial"/>
                <a:cs typeface="Arial"/>
              </a:rPr>
              <a:t>Include Utilization Review in HUG meetings for input on resources available through payor sources</a:t>
            </a:r>
          </a:p>
          <a:p>
            <a:pPr marL="170815" indent="-170815"/>
            <a:r>
              <a:rPr lang="en-US" dirty="0">
                <a:latin typeface="Arial"/>
                <a:cs typeface="Arial"/>
              </a:rPr>
              <a:t>Include Occupational Therapy in meetings to implement accommodations to help patient with compliance and behavioral control</a:t>
            </a:r>
          </a:p>
          <a:p>
            <a:pPr marL="170815" indent="-170815"/>
            <a:r>
              <a:rPr lang="en-US" dirty="0">
                <a:latin typeface="Arial"/>
                <a:cs typeface="Arial"/>
              </a:rPr>
              <a:t>Integrate Zero Suicide referral into care plans.</a:t>
            </a:r>
          </a:p>
          <a:p>
            <a:pPr marL="170815" indent="-170815"/>
            <a:r>
              <a:rPr lang="en-US" dirty="0">
                <a:latin typeface="Arial"/>
                <a:cs typeface="Arial"/>
              </a:rPr>
              <a:t>Include Peer support  on multi-disciplinary team to serve as patient advocate during plans.</a:t>
            </a:r>
          </a:p>
          <a:p>
            <a:pPr marL="170815" indent="-170815"/>
            <a:endParaRPr lang="en-US" dirty="0">
              <a:latin typeface="Arial"/>
              <a:cs typeface="Arial"/>
            </a:endParaRPr>
          </a:p>
          <a:p>
            <a:pPr marL="170815" indent="-170815"/>
            <a:endParaRPr lang="en-US" dirty="0"/>
          </a:p>
        </p:txBody>
      </p:sp>
      <p:sp>
        <p:nvSpPr>
          <p:cNvPr id="3" name="Title 2">
            <a:extLst>
              <a:ext uri="{FF2B5EF4-FFF2-40B4-BE49-F238E27FC236}">
                <a16:creationId xmlns:a16="http://schemas.microsoft.com/office/drawing/2014/main" id="{FD1C16A3-5356-405D-A0C6-A6025882C418}"/>
              </a:ext>
            </a:extLst>
          </p:cNvPr>
          <p:cNvSpPr>
            <a:spLocks noGrp="1"/>
          </p:cNvSpPr>
          <p:nvPr>
            <p:ph type="title"/>
          </p:nvPr>
        </p:nvSpPr>
        <p:spPr/>
        <p:txBody>
          <a:bodyPr/>
          <a:lstStyle/>
          <a:p>
            <a:r>
              <a:rPr lang="en-US" dirty="0"/>
              <a:t>Do Phase (Interventions)</a:t>
            </a:r>
          </a:p>
        </p:txBody>
      </p:sp>
      <p:pic>
        <p:nvPicPr>
          <p:cNvPr id="6" name="Picture 5">
            <a:extLst>
              <a:ext uri="{FF2B5EF4-FFF2-40B4-BE49-F238E27FC236}">
                <a16:creationId xmlns:a16="http://schemas.microsoft.com/office/drawing/2014/main" id="{4A2C2067-E45B-4469-8089-92162BE40C70}"/>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211683" y="1"/>
            <a:ext cx="1956114" cy="1388048"/>
          </a:xfrm>
          <a:prstGeom prst="rect">
            <a:avLst/>
          </a:prstGeom>
        </p:spPr>
      </p:pic>
      <p:sp>
        <p:nvSpPr>
          <p:cNvPr id="4" name="Slide Number Placeholder 3">
            <a:extLst>
              <a:ext uri="{FF2B5EF4-FFF2-40B4-BE49-F238E27FC236}">
                <a16:creationId xmlns:a16="http://schemas.microsoft.com/office/drawing/2014/main" id="{21366EAD-74C3-46BB-B73B-E456885B783B}"/>
              </a:ext>
            </a:extLst>
          </p:cNvPr>
          <p:cNvSpPr>
            <a:spLocks noGrp="1"/>
          </p:cNvSpPr>
          <p:nvPr>
            <p:ph type="sldNum" sz="quarter" idx="12"/>
          </p:nvPr>
        </p:nvSpPr>
        <p:spPr/>
        <p:txBody>
          <a:bodyPr/>
          <a:lstStyle/>
          <a:p>
            <a:fld id="{48F63A3B-78C7-47BE-AE5E-E10140E04643}" type="slidenum">
              <a:rPr lang="en-US" smtClean="0"/>
              <a:t>16</a:t>
            </a:fld>
            <a:endParaRPr lang="en-US" dirty="0"/>
          </a:p>
        </p:txBody>
      </p:sp>
    </p:spTree>
    <p:extLst>
      <p:ext uri="{BB962C8B-B14F-4D97-AF65-F5344CB8AC3E}">
        <p14:creationId xmlns:p14="http://schemas.microsoft.com/office/powerpoint/2010/main" val="11810850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45BE8E2-6545-4E2F-8790-A83279A5C2CB}"/>
              </a:ext>
            </a:extLst>
          </p:cNvPr>
          <p:cNvSpPr>
            <a:spLocks noGrp="1"/>
          </p:cNvSpPr>
          <p:nvPr>
            <p:ph type="title"/>
          </p:nvPr>
        </p:nvSpPr>
        <p:spPr>
          <a:xfrm>
            <a:off x="195943" y="156720"/>
            <a:ext cx="8788902" cy="1325563"/>
          </a:xfrm>
        </p:spPr>
        <p:txBody>
          <a:bodyPr anchor="ctr">
            <a:normAutofit/>
          </a:bodyPr>
          <a:lstStyle/>
          <a:p>
            <a:r>
              <a:rPr lang="en-US" dirty="0"/>
              <a:t>HUG Audience</a:t>
            </a:r>
          </a:p>
        </p:txBody>
      </p:sp>
      <p:sp>
        <p:nvSpPr>
          <p:cNvPr id="4" name="Slide Number Placeholder 3">
            <a:extLst>
              <a:ext uri="{FF2B5EF4-FFF2-40B4-BE49-F238E27FC236}">
                <a16:creationId xmlns:a16="http://schemas.microsoft.com/office/drawing/2014/main" id="{66998072-5148-45AD-96C9-F228BF3BE3C8}"/>
              </a:ext>
            </a:extLst>
          </p:cNvPr>
          <p:cNvSpPr>
            <a:spLocks noGrp="1"/>
          </p:cNvSpPr>
          <p:nvPr>
            <p:ph type="sldNum" sz="quarter" idx="12"/>
          </p:nvPr>
        </p:nvSpPr>
        <p:spPr>
          <a:xfrm>
            <a:off x="3543300" y="6555923"/>
            <a:ext cx="2057400" cy="230868"/>
          </a:xfrm>
        </p:spPr>
        <p:txBody>
          <a:bodyPr>
            <a:normAutofit/>
          </a:bodyPr>
          <a:lstStyle/>
          <a:p>
            <a:pPr>
              <a:spcAft>
                <a:spcPts val="600"/>
              </a:spcAft>
            </a:pPr>
            <a:fld id="{48F63A3B-78C7-47BE-AE5E-E10140E04643}" type="slidenum">
              <a:rPr lang="en-US" smtClean="0"/>
              <a:pPr>
                <a:spcAft>
                  <a:spcPts val="600"/>
                </a:spcAft>
              </a:pPr>
              <a:t>17</a:t>
            </a:fld>
            <a:endParaRPr lang="en-US"/>
          </a:p>
        </p:txBody>
      </p:sp>
      <p:graphicFrame>
        <p:nvGraphicFramePr>
          <p:cNvPr id="6" name="Content Placeholder 1">
            <a:extLst>
              <a:ext uri="{FF2B5EF4-FFF2-40B4-BE49-F238E27FC236}">
                <a16:creationId xmlns:a16="http://schemas.microsoft.com/office/drawing/2014/main" id="{9E6F950B-99DB-439A-A97D-D44DEB807F48}"/>
              </a:ext>
            </a:extLst>
          </p:cNvPr>
          <p:cNvGraphicFramePr>
            <a:graphicFrameLocks noGrp="1"/>
          </p:cNvGraphicFramePr>
          <p:nvPr>
            <p:ph idx="1"/>
            <p:extLst>
              <p:ext uri="{D42A27DB-BD31-4B8C-83A1-F6EECF244321}">
                <p14:modId xmlns:p14="http://schemas.microsoft.com/office/powerpoint/2010/main" val="1195329924"/>
              </p:ext>
            </p:extLst>
          </p:nvPr>
        </p:nvGraphicFramePr>
        <p:xfrm>
          <a:off x="195943" y="1726163"/>
          <a:ext cx="8788902" cy="445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2662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D95DA5B-7837-46FF-8A8D-034AA0082FBE}"/>
              </a:ext>
            </a:extLst>
          </p:cNvPr>
          <p:cNvSpPr>
            <a:spLocks noGrp="1"/>
          </p:cNvSpPr>
          <p:nvPr>
            <p:ph idx="1"/>
          </p:nvPr>
        </p:nvSpPr>
        <p:spPr/>
        <p:txBody>
          <a:bodyPr>
            <a:normAutofit/>
          </a:bodyPr>
          <a:lstStyle/>
          <a:p>
            <a:r>
              <a:rPr lang="en-US" dirty="0"/>
              <a:t>History: 30 </a:t>
            </a:r>
            <a:r>
              <a:rPr lang="en-US" dirty="0" err="1"/>
              <a:t>yo</a:t>
            </a:r>
            <a:r>
              <a:rPr lang="en-US" dirty="0"/>
              <a:t> male with history of Schizophrenia and Cocaine Use Disorder as well as HTN, HIV positive, is referred to the HUG secondary to 3 inpatient BH admissions and 98 ED visits in the past 12 months. Patient has a history of aggression and incarceration and typically refuses referral to outpatient resources.</a:t>
            </a:r>
          </a:p>
          <a:p>
            <a:r>
              <a:rPr lang="en-US" dirty="0"/>
              <a:t>Typical presentation:  Intoxicated, reporting SI with plan to walk into traffic. </a:t>
            </a:r>
          </a:p>
          <a:p>
            <a:r>
              <a:rPr lang="en-US" dirty="0"/>
              <a:t>PMH: HIV, HTN</a:t>
            </a:r>
          </a:p>
          <a:p>
            <a:r>
              <a:rPr lang="en-US" dirty="0"/>
              <a:t>Medications: Has failed Latuda and Zyprexa. Responds well to Risperdal</a:t>
            </a:r>
          </a:p>
          <a:p>
            <a:r>
              <a:rPr lang="en-US" dirty="0"/>
              <a:t>Social: Currently homeless, no active support system</a:t>
            </a:r>
          </a:p>
          <a:p>
            <a:endParaRPr lang="en-US" dirty="0"/>
          </a:p>
          <a:p>
            <a:pPr marL="0" indent="0">
              <a:buNone/>
            </a:pPr>
            <a:endParaRPr lang="en-US" dirty="0"/>
          </a:p>
        </p:txBody>
      </p:sp>
      <p:sp>
        <p:nvSpPr>
          <p:cNvPr id="3" name="Title 2">
            <a:extLst>
              <a:ext uri="{FF2B5EF4-FFF2-40B4-BE49-F238E27FC236}">
                <a16:creationId xmlns:a16="http://schemas.microsoft.com/office/drawing/2014/main" id="{FD4F30E3-0C06-4B6A-AC7A-2CACD50ED402}"/>
              </a:ext>
            </a:extLst>
          </p:cNvPr>
          <p:cNvSpPr>
            <a:spLocks noGrp="1"/>
          </p:cNvSpPr>
          <p:nvPr>
            <p:ph type="title"/>
          </p:nvPr>
        </p:nvSpPr>
        <p:spPr/>
        <p:txBody>
          <a:bodyPr/>
          <a:lstStyle/>
          <a:p>
            <a:r>
              <a:rPr lang="en-US" dirty="0"/>
              <a:t>Sample BH HUG Note</a:t>
            </a:r>
          </a:p>
        </p:txBody>
      </p:sp>
      <p:sp>
        <p:nvSpPr>
          <p:cNvPr id="4" name="Slide Number Placeholder 3">
            <a:extLst>
              <a:ext uri="{FF2B5EF4-FFF2-40B4-BE49-F238E27FC236}">
                <a16:creationId xmlns:a16="http://schemas.microsoft.com/office/drawing/2014/main" id="{042114CB-51F8-4E26-AB71-38066505C1E2}"/>
              </a:ext>
            </a:extLst>
          </p:cNvPr>
          <p:cNvSpPr>
            <a:spLocks noGrp="1"/>
          </p:cNvSpPr>
          <p:nvPr>
            <p:ph type="sldNum" sz="quarter" idx="12"/>
          </p:nvPr>
        </p:nvSpPr>
        <p:spPr/>
        <p:txBody>
          <a:bodyPr/>
          <a:lstStyle/>
          <a:p>
            <a:fld id="{48F63A3B-78C7-47BE-AE5E-E10140E04643}" type="slidenum">
              <a:rPr lang="en-US" smtClean="0"/>
              <a:t>18</a:t>
            </a:fld>
            <a:endParaRPr lang="en-US" dirty="0"/>
          </a:p>
        </p:txBody>
      </p:sp>
    </p:spTree>
    <p:extLst>
      <p:ext uri="{BB962C8B-B14F-4D97-AF65-F5344CB8AC3E}">
        <p14:creationId xmlns:p14="http://schemas.microsoft.com/office/powerpoint/2010/main" val="1963909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CBFB368-951D-48F0-97FF-53CBA33471EB}"/>
              </a:ext>
            </a:extLst>
          </p:cNvPr>
          <p:cNvSpPr>
            <a:spLocks noGrp="1"/>
          </p:cNvSpPr>
          <p:nvPr>
            <p:ph type="title"/>
          </p:nvPr>
        </p:nvSpPr>
        <p:spPr>
          <a:xfrm>
            <a:off x="195943" y="62485"/>
            <a:ext cx="8788902" cy="1325563"/>
          </a:xfrm>
        </p:spPr>
        <p:txBody>
          <a:bodyPr anchor="ctr">
            <a:normAutofit/>
          </a:bodyPr>
          <a:lstStyle/>
          <a:p>
            <a:r>
              <a:rPr lang="en-US" dirty="0"/>
              <a:t>HUG note continued</a:t>
            </a:r>
          </a:p>
        </p:txBody>
      </p:sp>
      <p:sp>
        <p:nvSpPr>
          <p:cNvPr id="4" name="Slide Number Placeholder 3">
            <a:extLst>
              <a:ext uri="{FF2B5EF4-FFF2-40B4-BE49-F238E27FC236}">
                <a16:creationId xmlns:a16="http://schemas.microsoft.com/office/drawing/2014/main" id="{34B91270-BC99-467E-B932-C9B6C1EC28F8}"/>
              </a:ext>
            </a:extLst>
          </p:cNvPr>
          <p:cNvSpPr>
            <a:spLocks noGrp="1"/>
          </p:cNvSpPr>
          <p:nvPr>
            <p:ph type="sldNum" sz="quarter" idx="12"/>
          </p:nvPr>
        </p:nvSpPr>
        <p:spPr>
          <a:xfrm>
            <a:off x="3543300" y="6555923"/>
            <a:ext cx="2057400" cy="230868"/>
          </a:xfrm>
        </p:spPr>
        <p:txBody>
          <a:bodyPr>
            <a:normAutofit/>
          </a:bodyPr>
          <a:lstStyle/>
          <a:p>
            <a:pPr>
              <a:spcAft>
                <a:spcPts val="600"/>
              </a:spcAft>
            </a:pPr>
            <a:fld id="{48F63A3B-78C7-47BE-AE5E-E10140E04643}" type="slidenum">
              <a:rPr lang="en-US" smtClean="0"/>
              <a:pPr>
                <a:spcAft>
                  <a:spcPts val="600"/>
                </a:spcAft>
              </a:pPr>
              <a:t>19</a:t>
            </a:fld>
            <a:endParaRPr lang="en-US"/>
          </a:p>
        </p:txBody>
      </p:sp>
      <p:graphicFrame>
        <p:nvGraphicFramePr>
          <p:cNvPr id="6" name="Content Placeholder 1">
            <a:extLst>
              <a:ext uri="{FF2B5EF4-FFF2-40B4-BE49-F238E27FC236}">
                <a16:creationId xmlns:a16="http://schemas.microsoft.com/office/drawing/2014/main" id="{0F86354D-7B77-47A1-9906-F2F498D7CF77}"/>
              </a:ext>
            </a:extLst>
          </p:cNvPr>
          <p:cNvGraphicFramePr>
            <a:graphicFrameLocks noGrp="1"/>
          </p:cNvGraphicFramePr>
          <p:nvPr>
            <p:ph idx="1"/>
            <p:extLst>
              <p:ext uri="{D42A27DB-BD31-4B8C-83A1-F6EECF244321}">
                <p14:modId xmlns:p14="http://schemas.microsoft.com/office/powerpoint/2010/main" val="2170822671"/>
              </p:ext>
            </p:extLst>
          </p:nvPr>
        </p:nvGraphicFramePr>
        <p:xfrm>
          <a:off x="195943" y="1726163"/>
          <a:ext cx="8788902" cy="445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8284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Team</a:t>
            </a:r>
          </a:p>
        </p:txBody>
      </p:sp>
      <p:sp>
        <p:nvSpPr>
          <p:cNvPr id="3" name="Content Placeholder 2"/>
          <p:cNvSpPr>
            <a:spLocks noGrp="1"/>
          </p:cNvSpPr>
          <p:nvPr>
            <p:ph idx="1"/>
          </p:nvPr>
        </p:nvSpPr>
        <p:spPr>
          <a:xfrm>
            <a:off x="195943" y="1639019"/>
            <a:ext cx="8788902" cy="4537944"/>
          </a:xfrm>
        </p:spPr>
        <p:txBody>
          <a:bodyPr/>
          <a:lstStyle/>
          <a:p>
            <a:r>
              <a:rPr lang="en-US" dirty="0"/>
              <a:t>Cheryl Dodds, MD, Medical Director</a:t>
            </a:r>
          </a:p>
          <a:p>
            <a:r>
              <a:rPr lang="en-US" dirty="0"/>
              <a:t>Lisa McCanna, RN, MHA, VP &amp; Facility Executive</a:t>
            </a:r>
          </a:p>
          <a:p>
            <a:r>
              <a:rPr lang="en-US" dirty="0"/>
              <a:t>Keri Jansen, LCSW, Manager</a:t>
            </a:r>
          </a:p>
          <a:p>
            <a:r>
              <a:rPr lang="en-US" dirty="0"/>
              <a:t>Kate Penney, MA, LCMHC, Zero Suicide</a:t>
            </a:r>
          </a:p>
          <a:p>
            <a:r>
              <a:rPr lang="en-US" dirty="0"/>
              <a:t>Sylvia Broome, RN, MSN, CPHQ, Quality</a:t>
            </a:r>
          </a:p>
        </p:txBody>
      </p:sp>
      <p:sp>
        <p:nvSpPr>
          <p:cNvPr id="4" name="Slide Number Placeholder 3"/>
          <p:cNvSpPr>
            <a:spLocks noGrp="1"/>
          </p:cNvSpPr>
          <p:nvPr>
            <p:ph type="sldNum" sz="quarter" idx="12"/>
          </p:nvPr>
        </p:nvSpPr>
        <p:spPr/>
        <p:txBody>
          <a:bodyPr/>
          <a:lstStyle/>
          <a:p>
            <a:pPr>
              <a:defRPr/>
            </a:pPr>
            <a:fld id="{A6C15FFD-E457-47B6-A8DE-84CE8C69DE70}" type="slidenum">
              <a:rPr lang="en-US" smtClean="0"/>
              <a:pPr>
                <a:defRPr/>
              </a:pPr>
              <a:t>2</a:t>
            </a:fld>
            <a:endParaRPr lang="en-US" dirty="0"/>
          </a:p>
        </p:txBody>
      </p:sp>
      <p:pic>
        <p:nvPicPr>
          <p:cNvPr id="6" name="Picture 5">
            <a:extLst>
              <a:ext uri="{FF2B5EF4-FFF2-40B4-BE49-F238E27FC236}">
                <a16:creationId xmlns:a16="http://schemas.microsoft.com/office/drawing/2014/main" id="{F87E9148-BB15-4E63-8245-D2862816CE1C}"/>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364480" y="2438400"/>
            <a:ext cx="3474720" cy="3463749"/>
          </a:xfrm>
          <a:prstGeom prst="rect">
            <a:avLst/>
          </a:prstGeom>
        </p:spPr>
      </p:pic>
      <p:sp>
        <p:nvSpPr>
          <p:cNvPr id="7" name="TextBox 6">
            <a:extLst>
              <a:ext uri="{FF2B5EF4-FFF2-40B4-BE49-F238E27FC236}">
                <a16:creationId xmlns:a16="http://schemas.microsoft.com/office/drawing/2014/main" id="{50F07C7C-D96D-4A2C-BF86-3F707BD025A0}"/>
              </a:ext>
            </a:extLst>
          </p:cNvPr>
          <p:cNvSpPr txBox="1"/>
          <p:nvPr/>
        </p:nvSpPr>
        <p:spPr>
          <a:xfrm>
            <a:off x="5275053" y="9152626"/>
            <a:ext cx="3474720" cy="230832"/>
          </a:xfrm>
          <a:prstGeom prst="rect">
            <a:avLst/>
          </a:prstGeom>
          <a:noFill/>
        </p:spPr>
        <p:txBody>
          <a:bodyPr wrap="square" rtlCol="0">
            <a:spAutoFit/>
          </a:bodyPr>
          <a:lstStyle/>
          <a:p>
            <a:r>
              <a:rPr lang="en-US" sz="900" dirty="0">
                <a:hlinkClick r:id="rId3" tooltip="http://hacklibraryschool.com/2012/11/14/getting-along-with-computer-science-folk/"/>
              </a:rPr>
              <a:t>This Photo</a:t>
            </a:r>
            <a:r>
              <a:rPr lang="en-US" sz="900" dirty="0"/>
              <a:t> by Unknown Author is licensed under </a:t>
            </a:r>
            <a:r>
              <a:rPr lang="en-US" sz="900" dirty="0">
                <a:hlinkClick r:id="rId4" tooltip="https://creativecommons.org/licenses/by-nc-sa/3.0/"/>
              </a:rPr>
              <a:t>CC BY-SA-NC</a:t>
            </a:r>
            <a:endParaRPr lang="en-US" sz="900" dirty="0"/>
          </a:p>
        </p:txBody>
      </p:sp>
    </p:spTree>
    <p:extLst>
      <p:ext uri="{BB962C8B-B14F-4D97-AF65-F5344CB8AC3E}">
        <p14:creationId xmlns:p14="http://schemas.microsoft.com/office/powerpoint/2010/main" val="40935898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9DD71BF-E982-4AB2-8E6E-864C27036524}"/>
              </a:ext>
            </a:extLst>
          </p:cNvPr>
          <p:cNvSpPr>
            <a:spLocks noGrp="1"/>
          </p:cNvSpPr>
          <p:nvPr>
            <p:ph idx="1"/>
          </p:nvPr>
        </p:nvSpPr>
        <p:spPr/>
        <p:txBody>
          <a:bodyPr/>
          <a:lstStyle/>
          <a:p>
            <a:endParaRPr lang="en-US"/>
          </a:p>
        </p:txBody>
      </p:sp>
      <p:sp>
        <p:nvSpPr>
          <p:cNvPr id="3" name="Title 2">
            <a:extLst>
              <a:ext uri="{FF2B5EF4-FFF2-40B4-BE49-F238E27FC236}">
                <a16:creationId xmlns:a16="http://schemas.microsoft.com/office/drawing/2014/main" id="{159D8F5E-FC1A-40D2-A7B9-DC6DB5DCAF31}"/>
              </a:ext>
            </a:extLst>
          </p:cNvPr>
          <p:cNvSpPr>
            <a:spLocks noGrp="1"/>
          </p:cNvSpPr>
          <p:nvPr>
            <p:ph type="title"/>
          </p:nvPr>
        </p:nvSpPr>
        <p:spPr/>
        <p:txBody>
          <a:bodyPr/>
          <a:lstStyle/>
          <a:p>
            <a:r>
              <a:rPr lang="en-US" dirty="0"/>
              <a:t>Questions and Discussion?</a:t>
            </a:r>
          </a:p>
        </p:txBody>
      </p:sp>
      <p:sp>
        <p:nvSpPr>
          <p:cNvPr id="4" name="Slide Number Placeholder 3">
            <a:extLst>
              <a:ext uri="{FF2B5EF4-FFF2-40B4-BE49-F238E27FC236}">
                <a16:creationId xmlns:a16="http://schemas.microsoft.com/office/drawing/2014/main" id="{850A2BE2-9D66-4D7D-A024-07A539FEE4EA}"/>
              </a:ext>
            </a:extLst>
          </p:cNvPr>
          <p:cNvSpPr>
            <a:spLocks noGrp="1"/>
          </p:cNvSpPr>
          <p:nvPr>
            <p:ph type="sldNum" sz="quarter" idx="12"/>
          </p:nvPr>
        </p:nvSpPr>
        <p:spPr/>
        <p:txBody>
          <a:bodyPr/>
          <a:lstStyle/>
          <a:p>
            <a:fld id="{48F63A3B-78C7-47BE-AE5E-E10140E04643}" type="slidenum">
              <a:rPr lang="en-US" smtClean="0"/>
              <a:t>20</a:t>
            </a:fld>
            <a:endParaRPr lang="en-US" dirty="0"/>
          </a:p>
        </p:txBody>
      </p:sp>
    </p:spTree>
    <p:extLst>
      <p:ext uri="{BB962C8B-B14F-4D97-AF65-F5344CB8AC3E}">
        <p14:creationId xmlns:p14="http://schemas.microsoft.com/office/powerpoint/2010/main" val="42161982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F0DA6C0-D088-4AE4-846C-A6A6BAB28EB6}"/>
              </a:ext>
            </a:extLst>
          </p:cNvPr>
          <p:cNvSpPr>
            <a:spLocks noGrp="1"/>
          </p:cNvSpPr>
          <p:nvPr>
            <p:ph idx="1"/>
          </p:nvPr>
        </p:nvSpPr>
        <p:spPr/>
        <p:txBody>
          <a:bodyPr>
            <a:normAutofit lnSpcReduction="10000"/>
          </a:bodyPr>
          <a:lstStyle/>
          <a:p>
            <a:r>
              <a:rPr lang="en-US" dirty="0"/>
              <a:t>HUG used to punish patient</a:t>
            </a:r>
          </a:p>
          <a:p>
            <a:r>
              <a:rPr lang="en-US" dirty="0"/>
              <a:t>Take away reinforcers for readmission, but fail to provide benefit of staying in the community</a:t>
            </a:r>
          </a:p>
          <a:p>
            <a:r>
              <a:rPr lang="en-US" dirty="0"/>
              <a:t>Increase ED visits</a:t>
            </a:r>
          </a:p>
          <a:p>
            <a:r>
              <a:rPr lang="en-US" dirty="0"/>
              <a:t>Providers ignore HUG recommendations</a:t>
            </a:r>
          </a:p>
          <a:p>
            <a:r>
              <a:rPr lang="en-US" dirty="0"/>
              <a:t>Providers fail to attend HUG and give input</a:t>
            </a:r>
          </a:p>
          <a:p>
            <a:r>
              <a:rPr lang="en-US" dirty="0"/>
              <a:t>Patient does not respond to interventions.</a:t>
            </a:r>
          </a:p>
          <a:p>
            <a:r>
              <a:rPr lang="en-US" dirty="0"/>
              <a:t>HIPAA limitations on including community partners</a:t>
            </a:r>
          </a:p>
          <a:p>
            <a:r>
              <a:rPr lang="en-US" dirty="0"/>
              <a:t>Patient talks Lyft driver into taking them somewhere other than recovery program</a:t>
            </a:r>
          </a:p>
          <a:p>
            <a:r>
              <a:rPr lang="en-US" dirty="0"/>
              <a:t>Patients still do not keep outpatient appointments</a:t>
            </a:r>
          </a:p>
          <a:p>
            <a:r>
              <a:rPr lang="en-US" dirty="0"/>
              <a:t>Patients relapse on drugs and alcohol and get readmitted</a:t>
            </a:r>
          </a:p>
          <a:p>
            <a:r>
              <a:rPr lang="en-US" dirty="0"/>
              <a:t>Patients continue to present to the ED reporting suicidal ideation</a:t>
            </a:r>
          </a:p>
        </p:txBody>
      </p:sp>
      <p:sp>
        <p:nvSpPr>
          <p:cNvPr id="3" name="Title 2">
            <a:extLst>
              <a:ext uri="{FF2B5EF4-FFF2-40B4-BE49-F238E27FC236}">
                <a16:creationId xmlns:a16="http://schemas.microsoft.com/office/drawing/2014/main" id="{6D8FA0DA-401A-412A-B454-AF268DE6EBCE}"/>
              </a:ext>
            </a:extLst>
          </p:cNvPr>
          <p:cNvSpPr>
            <a:spLocks noGrp="1"/>
          </p:cNvSpPr>
          <p:nvPr>
            <p:ph type="title"/>
          </p:nvPr>
        </p:nvSpPr>
        <p:spPr/>
        <p:txBody>
          <a:bodyPr/>
          <a:lstStyle/>
          <a:p>
            <a:r>
              <a:rPr lang="en-US" dirty="0"/>
              <a:t>What could go wrong?</a:t>
            </a:r>
          </a:p>
        </p:txBody>
      </p:sp>
      <p:sp>
        <p:nvSpPr>
          <p:cNvPr id="4" name="Slide Number Placeholder 3">
            <a:extLst>
              <a:ext uri="{FF2B5EF4-FFF2-40B4-BE49-F238E27FC236}">
                <a16:creationId xmlns:a16="http://schemas.microsoft.com/office/drawing/2014/main" id="{EA3D1BB6-2CEE-4FC0-856B-7A624CD49F80}"/>
              </a:ext>
            </a:extLst>
          </p:cNvPr>
          <p:cNvSpPr>
            <a:spLocks noGrp="1"/>
          </p:cNvSpPr>
          <p:nvPr>
            <p:ph type="sldNum" sz="quarter" idx="12"/>
          </p:nvPr>
        </p:nvSpPr>
        <p:spPr/>
        <p:txBody>
          <a:bodyPr/>
          <a:lstStyle/>
          <a:p>
            <a:fld id="{48F63A3B-78C7-47BE-AE5E-E10140E04643}" type="slidenum">
              <a:rPr lang="en-US" smtClean="0"/>
              <a:t>21</a:t>
            </a:fld>
            <a:endParaRPr lang="en-US" dirty="0"/>
          </a:p>
        </p:txBody>
      </p:sp>
    </p:spTree>
    <p:extLst>
      <p:ext uri="{BB962C8B-B14F-4D97-AF65-F5344CB8AC3E}">
        <p14:creationId xmlns:p14="http://schemas.microsoft.com/office/powerpoint/2010/main" val="3799076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943" y="156720"/>
            <a:ext cx="8788902" cy="1325563"/>
          </a:xfrm>
        </p:spPr>
        <p:txBody>
          <a:bodyPr anchor="ctr">
            <a:normAutofit/>
          </a:bodyPr>
          <a:lstStyle/>
          <a:p>
            <a:r>
              <a:rPr lang="en-US" dirty="0"/>
              <a:t>Act Phase</a:t>
            </a:r>
          </a:p>
        </p:txBody>
      </p:sp>
      <p:sp>
        <p:nvSpPr>
          <p:cNvPr id="3" name="Content Placeholder 2"/>
          <p:cNvSpPr>
            <a:spLocks noGrp="1"/>
          </p:cNvSpPr>
          <p:nvPr>
            <p:ph idx="1"/>
          </p:nvPr>
        </p:nvSpPr>
        <p:spPr>
          <a:xfrm>
            <a:off x="195943" y="1726163"/>
            <a:ext cx="8788902" cy="4450800"/>
          </a:xfrm>
        </p:spPr>
        <p:txBody>
          <a:bodyPr vert="horz" lIns="91440" tIns="45720" rIns="91440" bIns="45720" rtlCol="0">
            <a:normAutofit/>
          </a:bodyPr>
          <a:lstStyle/>
          <a:p>
            <a:r>
              <a:rPr lang="en-US" dirty="0"/>
              <a:t>Engage our BH ED psychiatrists to access our care plans</a:t>
            </a:r>
          </a:p>
          <a:p>
            <a:r>
              <a:rPr lang="en-US" dirty="0"/>
              <a:t>Continue to collaborate with community partners to participate in the HUGs and get releases when needed and able</a:t>
            </a:r>
          </a:p>
          <a:p>
            <a:r>
              <a:rPr lang="en-US" dirty="0"/>
              <a:t>Conduct weekly HUGs at standard time. Meeting is virtual. </a:t>
            </a:r>
          </a:p>
          <a:p>
            <a:r>
              <a:rPr lang="en-US" dirty="0"/>
              <a:t>Reach out to patients by phone within 72 hours of discharge</a:t>
            </a:r>
          </a:p>
          <a:p>
            <a:pPr marL="170815" indent="-170815"/>
            <a:r>
              <a:rPr lang="en-US" dirty="0"/>
              <a:t>"</a:t>
            </a:r>
            <a:r>
              <a:rPr lang="en-US" dirty="0" err="1"/>
              <a:t>ReHUG</a:t>
            </a:r>
            <a:r>
              <a:rPr lang="en-US" dirty="0"/>
              <a:t>" patients who continue to be frequently readmitted</a:t>
            </a:r>
          </a:p>
          <a:p>
            <a:pPr marL="170815" indent="-170815"/>
            <a:r>
              <a:rPr lang="en-US" dirty="0"/>
              <a:t>Review cases of patients who no longer are admitted, but continue to be seen in the ED frequently.</a:t>
            </a:r>
          </a:p>
          <a:p>
            <a:pPr marL="170815" indent="-170815"/>
            <a:r>
              <a:rPr lang="en-US" dirty="0"/>
              <a:t>Involve Zero Suicide and VPN  and VTC to help support patients outside of the hospital</a:t>
            </a:r>
          </a:p>
          <a:p>
            <a:pPr marL="170815" indent="-170815"/>
            <a:r>
              <a:rPr lang="en-US" dirty="0"/>
              <a:t>Look at "buckets" of causation for readmission for global resources that need to be accessed (i.e. food, medication, safe housing)</a:t>
            </a:r>
          </a:p>
          <a:p>
            <a:pPr marL="0" indent="0">
              <a:buNone/>
            </a:pPr>
            <a:endParaRPr lang="en-US" dirty="0"/>
          </a:p>
        </p:txBody>
      </p:sp>
      <p:sp>
        <p:nvSpPr>
          <p:cNvPr id="4" name="Slide Number Placeholder 3"/>
          <p:cNvSpPr>
            <a:spLocks noGrp="1"/>
          </p:cNvSpPr>
          <p:nvPr>
            <p:ph type="sldNum" sz="quarter" idx="12"/>
          </p:nvPr>
        </p:nvSpPr>
        <p:spPr>
          <a:xfrm>
            <a:off x="3543300" y="6555923"/>
            <a:ext cx="2057400" cy="230868"/>
          </a:xfrm>
        </p:spPr>
        <p:txBody>
          <a:bodyPr>
            <a:normAutofit/>
          </a:bodyPr>
          <a:lstStyle/>
          <a:p>
            <a:pPr>
              <a:spcAft>
                <a:spcPts val="600"/>
              </a:spcAft>
              <a:defRPr/>
            </a:pPr>
            <a:fld id="{A6C15FFD-E457-47B6-A8DE-84CE8C69DE70}" type="slidenum">
              <a:rPr lang="en-US" smtClean="0"/>
              <a:pPr>
                <a:spcAft>
                  <a:spcPts val="600"/>
                </a:spcAft>
                <a:defRPr/>
              </a:pPr>
              <a:t>22</a:t>
            </a:fld>
            <a:endParaRPr lang="en-US"/>
          </a:p>
        </p:txBody>
      </p:sp>
    </p:spTree>
    <p:extLst>
      <p:ext uri="{BB962C8B-B14F-4D97-AF65-F5344CB8AC3E}">
        <p14:creationId xmlns:p14="http://schemas.microsoft.com/office/powerpoint/2010/main" val="2362406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E4D3A2F-D403-415F-BB78-7705DD6792B3}"/>
              </a:ext>
            </a:extLst>
          </p:cNvPr>
          <p:cNvSpPr>
            <a:spLocks noGrp="1"/>
          </p:cNvSpPr>
          <p:nvPr>
            <p:ph idx="1"/>
          </p:nvPr>
        </p:nvSpPr>
        <p:spPr/>
        <p:txBody>
          <a:bodyPr/>
          <a:lstStyle/>
          <a:p>
            <a:r>
              <a:rPr lang="en-US" dirty="0"/>
              <a:t>Who do you think we see?</a:t>
            </a:r>
          </a:p>
          <a:p>
            <a:r>
              <a:rPr lang="en-US" dirty="0"/>
              <a:t>What are the largest barriers to preventing readmission?</a:t>
            </a:r>
          </a:p>
          <a:p>
            <a:r>
              <a:rPr lang="en-US" dirty="0"/>
              <a:t>What do you think the “buckets” are?</a:t>
            </a:r>
          </a:p>
        </p:txBody>
      </p:sp>
      <p:sp>
        <p:nvSpPr>
          <p:cNvPr id="3" name="Title 2">
            <a:extLst>
              <a:ext uri="{FF2B5EF4-FFF2-40B4-BE49-F238E27FC236}">
                <a16:creationId xmlns:a16="http://schemas.microsoft.com/office/drawing/2014/main" id="{16C62DDD-194E-47D5-87B6-F9E273671F2C}"/>
              </a:ext>
            </a:extLst>
          </p:cNvPr>
          <p:cNvSpPr>
            <a:spLocks noGrp="1"/>
          </p:cNvSpPr>
          <p:nvPr>
            <p:ph type="title"/>
          </p:nvPr>
        </p:nvSpPr>
        <p:spPr/>
        <p:txBody>
          <a:bodyPr/>
          <a:lstStyle/>
          <a:p>
            <a:r>
              <a:rPr lang="en-US" dirty="0"/>
              <a:t>Questions and Discussion?</a:t>
            </a:r>
          </a:p>
        </p:txBody>
      </p:sp>
      <p:sp>
        <p:nvSpPr>
          <p:cNvPr id="4" name="Slide Number Placeholder 3">
            <a:extLst>
              <a:ext uri="{FF2B5EF4-FFF2-40B4-BE49-F238E27FC236}">
                <a16:creationId xmlns:a16="http://schemas.microsoft.com/office/drawing/2014/main" id="{318B8CB1-A503-4F27-A3D7-478B98E04272}"/>
              </a:ext>
            </a:extLst>
          </p:cNvPr>
          <p:cNvSpPr>
            <a:spLocks noGrp="1"/>
          </p:cNvSpPr>
          <p:nvPr>
            <p:ph type="sldNum" sz="quarter" idx="12"/>
          </p:nvPr>
        </p:nvSpPr>
        <p:spPr/>
        <p:txBody>
          <a:bodyPr/>
          <a:lstStyle/>
          <a:p>
            <a:fld id="{48F63A3B-78C7-47BE-AE5E-E10140E04643}" type="slidenum">
              <a:rPr lang="en-US" smtClean="0"/>
              <a:t>23</a:t>
            </a:fld>
            <a:endParaRPr lang="en-US" dirty="0"/>
          </a:p>
        </p:txBody>
      </p:sp>
    </p:spTree>
    <p:extLst>
      <p:ext uri="{BB962C8B-B14F-4D97-AF65-F5344CB8AC3E}">
        <p14:creationId xmlns:p14="http://schemas.microsoft.com/office/powerpoint/2010/main" val="7472080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1D0A56-1DEB-43AC-B92E-5641F7E3EFA0}"/>
              </a:ext>
            </a:extLst>
          </p:cNvPr>
          <p:cNvSpPr>
            <a:spLocks noGrp="1"/>
          </p:cNvSpPr>
          <p:nvPr>
            <p:ph idx="1"/>
          </p:nvPr>
        </p:nvSpPr>
        <p:spPr>
          <a:xfrm>
            <a:off x="195943" y="1726163"/>
            <a:ext cx="8788902" cy="4450800"/>
          </a:xfrm>
        </p:spPr>
        <p:txBody>
          <a:bodyPr vert="horz" lIns="91440" tIns="45720" rIns="91440" bIns="45720" rtlCol="0">
            <a:normAutofit/>
          </a:bodyPr>
          <a:lstStyle/>
          <a:p>
            <a:pPr marL="170815" indent="-170815"/>
            <a:r>
              <a:rPr lang="en-US" sz="1800"/>
              <a:t>Chronic pain patient using inpatient (IP) BH stay to supplement opioid supply</a:t>
            </a:r>
          </a:p>
          <a:p>
            <a:pPr marL="170815" indent="-170815"/>
            <a:r>
              <a:rPr lang="en-US" sz="1800"/>
              <a:t>Chronically psychotic, cocaine abusing patient who is frequently discharged quickly because of disruptive behavior</a:t>
            </a:r>
          </a:p>
          <a:p>
            <a:pPr marL="170815" indent="-170815"/>
            <a:r>
              <a:rPr lang="en-US" sz="1800"/>
              <a:t>Cocaine abusing patient with disability who uses income for drugs and seeks refuge in BH hospital to escape debt to drug dealers</a:t>
            </a:r>
          </a:p>
          <a:p>
            <a:pPr marL="170815" indent="-170815"/>
            <a:r>
              <a:rPr lang="en-US" sz="1800"/>
              <a:t>Patient with Hypochondriasis who seeks ED care daily and has frequent BH IP stays</a:t>
            </a:r>
          </a:p>
          <a:p>
            <a:pPr marL="170815" indent="-170815"/>
            <a:r>
              <a:rPr lang="en-US" sz="1800"/>
              <a:t>Pregnant patient who is sex trafficked using hospitalization to escape domestic violence</a:t>
            </a:r>
          </a:p>
          <a:p>
            <a:pPr marL="170815" indent="-170815"/>
            <a:r>
              <a:rPr lang="en-US" sz="1800"/>
              <a:t>Patient with Factitious Disorder who seeks hospitalization for medical procedures.</a:t>
            </a:r>
          </a:p>
          <a:p>
            <a:pPr marL="170815" indent="-170815"/>
            <a:r>
              <a:rPr lang="en-US" sz="1800"/>
              <a:t>Child patient who seeks observation stay at LCH to avoid toxic home environment</a:t>
            </a:r>
          </a:p>
          <a:p>
            <a:pPr marL="170815" indent="-170815"/>
            <a:r>
              <a:rPr lang="en-US" sz="1800"/>
              <a:t>Patient with chronic psychosis who repeatedly presents requesting SANE exams.</a:t>
            </a:r>
          </a:p>
          <a:p>
            <a:pPr marL="0" indent="0">
              <a:buNone/>
            </a:pPr>
            <a:endParaRPr lang="en-US" sz="1800"/>
          </a:p>
        </p:txBody>
      </p:sp>
      <p:sp>
        <p:nvSpPr>
          <p:cNvPr id="2" name="Title 1">
            <a:extLst>
              <a:ext uri="{FF2B5EF4-FFF2-40B4-BE49-F238E27FC236}">
                <a16:creationId xmlns:a16="http://schemas.microsoft.com/office/drawing/2014/main" id="{75566974-8E93-4161-A7C1-45188C4045C2}"/>
              </a:ext>
            </a:extLst>
          </p:cNvPr>
          <p:cNvSpPr>
            <a:spLocks noGrp="1"/>
          </p:cNvSpPr>
          <p:nvPr>
            <p:ph type="title"/>
          </p:nvPr>
        </p:nvSpPr>
        <p:spPr>
          <a:xfrm>
            <a:off x="195943" y="62485"/>
            <a:ext cx="8788902" cy="1325563"/>
          </a:xfrm>
        </p:spPr>
        <p:txBody>
          <a:bodyPr anchor="ctr">
            <a:normAutofit/>
          </a:bodyPr>
          <a:lstStyle/>
          <a:p>
            <a:r>
              <a:rPr lang="en-US"/>
              <a:t>Case Intervention Examples</a:t>
            </a:r>
            <a:endParaRPr lang="en-US" dirty="0"/>
          </a:p>
        </p:txBody>
      </p:sp>
      <p:sp>
        <p:nvSpPr>
          <p:cNvPr id="4" name="Slide Number Placeholder 3">
            <a:extLst>
              <a:ext uri="{FF2B5EF4-FFF2-40B4-BE49-F238E27FC236}">
                <a16:creationId xmlns:a16="http://schemas.microsoft.com/office/drawing/2014/main" id="{FB9CEFE3-2C83-4037-AE9D-F4058A75ADD7}"/>
              </a:ext>
            </a:extLst>
          </p:cNvPr>
          <p:cNvSpPr>
            <a:spLocks noGrp="1"/>
          </p:cNvSpPr>
          <p:nvPr>
            <p:ph type="sldNum" sz="quarter" idx="12"/>
          </p:nvPr>
        </p:nvSpPr>
        <p:spPr>
          <a:xfrm>
            <a:off x="3543300" y="6555923"/>
            <a:ext cx="2057400" cy="230868"/>
          </a:xfrm>
        </p:spPr>
        <p:txBody>
          <a:bodyPr>
            <a:normAutofit/>
          </a:bodyPr>
          <a:lstStyle/>
          <a:p>
            <a:pPr>
              <a:spcAft>
                <a:spcPts val="600"/>
              </a:spcAft>
            </a:pPr>
            <a:fld id="{48F63A3B-78C7-47BE-AE5E-E10140E04643}" type="slidenum">
              <a:rPr lang="en-US" smtClean="0"/>
              <a:pPr>
                <a:spcAft>
                  <a:spcPts val="600"/>
                </a:spcAft>
              </a:pPr>
              <a:t>24</a:t>
            </a:fld>
            <a:endParaRPr lang="en-US"/>
          </a:p>
        </p:txBody>
      </p:sp>
    </p:spTree>
    <p:extLst>
      <p:ext uri="{BB962C8B-B14F-4D97-AF65-F5344CB8AC3E}">
        <p14:creationId xmlns:p14="http://schemas.microsoft.com/office/powerpoint/2010/main" val="16444382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345EC-B873-4FF7-B31B-38557BCE5877}"/>
              </a:ext>
            </a:extLst>
          </p:cNvPr>
          <p:cNvSpPr>
            <a:spLocks noGrp="1"/>
          </p:cNvSpPr>
          <p:nvPr>
            <p:ph type="title"/>
          </p:nvPr>
        </p:nvSpPr>
        <p:spPr/>
        <p:txBody>
          <a:bodyPr/>
          <a:lstStyle/>
          <a:p>
            <a:r>
              <a:rPr lang="en-US" dirty="0">
                <a:latin typeface="Arial"/>
                <a:cs typeface="Arial"/>
              </a:rPr>
              <a:t>Potential Interventions</a:t>
            </a:r>
            <a:endParaRPr lang="en-US" dirty="0"/>
          </a:p>
        </p:txBody>
      </p:sp>
      <p:sp>
        <p:nvSpPr>
          <p:cNvPr id="3" name="Content Placeholder 2">
            <a:extLst>
              <a:ext uri="{FF2B5EF4-FFF2-40B4-BE49-F238E27FC236}">
                <a16:creationId xmlns:a16="http://schemas.microsoft.com/office/drawing/2014/main" id="{23C09121-3C8D-48A9-8416-3CF99ADDDC8F}"/>
              </a:ext>
            </a:extLst>
          </p:cNvPr>
          <p:cNvSpPr>
            <a:spLocks noGrp="1"/>
          </p:cNvSpPr>
          <p:nvPr>
            <p:ph idx="1"/>
          </p:nvPr>
        </p:nvSpPr>
        <p:spPr/>
        <p:txBody>
          <a:bodyPr vert="horz" lIns="91440" tIns="45720" rIns="91440" bIns="45720" rtlCol="0" anchor="t">
            <a:normAutofit/>
          </a:bodyPr>
          <a:lstStyle/>
          <a:p>
            <a:pPr marL="170815" indent="-170815"/>
            <a:r>
              <a:rPr lang="en-US" dirty="0">
                <a:latin typeface="Arial"/>
                <a:cs typeface="Arial"/>
              </a:rPr>
              <a:t>Contact outpatient provider to connect regarding patient's use of pain medications</a:t>
            </a:r>
            <a:endParaRPr lang="en-US" dirty="0"/>
          </a:p>
          <a:p>
            <a:pPr marL="170815" indent="-170815"/>
            <a:r>
              <a:rPr lang="en-US" dirty="0">
                <a:latin typeface="Arial"/>
                <a:cs typeface="Arial"/>
              </a:rPr>
              <a:t>Conversion to Buprenorphine</a:t>
            </a:r>
          </a:p>
          <a:p>
            <a:pPr marL="170815" indent="-170815"/>
            <a:r>
              <a:rPr lang="en-US" dirty="0">
                <a:latin typeface="Arial"/>
                <a:cs typeface="Arial"/>
              </a:rPr>
              <a:t>Recommend involuntary admission, long acting injectables (LAI) medications and long Length of Stay (LOS) IP at next presentation</a:t>
            </a:r>
            <a:endParaRPr lang="en-US" dirty="0"/>
          </a:p>
          <a:p>
            <a:pPr marL="170815" indent="-170815"/>
            <a:r>
              <a:rPr lang="en-US" dirty="0">
                <a:latin typeface="Arial"/>
                <a:cs typeface="Arial"/>
              </a:rPr>
              <a:t>Recommend application for payee and/or guardian for patient</a:t>
            </a:r>
            <a:endParaRPr lang="en-US" dirty="0"/>
          </a:p>
          <a:p>
            <a:pPr marL="170815" indent="-170815"/>
            <a:r>
              <a:rPr lang="en-US" dirty="0">
                <a:latin typeface="Arial"/>
                <a:cs typeface="Arial"/>
              </a:rPr>
              <a:t>Community Para Medicine referral</a:t>
            </a:r>
            <a:endParaRPr lang="en-US" dirty="0"/>
          </a:p>
          <a:p>
            <a:pPr marL="170815" indent="-170815"/>
            <a:r>
              <a:rPr lang="en-US" dirty="0">
                <a:latin typeface="Arial"/>
                <a:cs typeface="Arial"/>
              </a:rPr>
              <a:t>Referral to same unit and team next admission</a:t>
            </a:r>
            <a:endParaRPr lang="en-US" dirty="0"/>
          </a:p>
          <a:p>
            <a:pPr marL="170815" indent="-170815"/>
            <a:r>
              <a:rPr lang="en-US" dirty="0">
                <a:latin typeface="Arial"/>
                <a:cs typeface="Arial"/>
              </a:rPr>
              <a:t>Referral to supportive residential setting for victims of sex trafficking, such as Lilly Pad</a:t>
            </a:r>
          </a:p>
          <a:p>
            <a:pPr marL="170815" indent="-170815"/>
            <a:r>
              <a:rPr lang="en-US" dirty="0">
                <a:latin typeface="Arial"/>
                <a:cs typeface="Arial"/>
              </a:rPr>
              <a:t>Connect with Cardinal case worker, Care Bridge or ACT team</a:t>
            </a:r>
          </a:p>
          <a:p>
            <a:pPr marL="0" indent="0">
              <a:buNone/>
            </a:pPr>
            <a:endParaRPr lang="en-US" dirty="0"/>
          </a:p>
          <a:p>
            <a:pPr marL="170815" indent="-170815"/>
            <a:endParaRPr lang="en-US" dirty="0"/>
          </a:p>
          <a:p>
            <a:pPr marL="170815" indent="-170815"/>
            <a:endParaRPr lang="en-US" dirty="0"/>
          </a:p>
        </p:txBody>
      </p:sp>
      <p:sp>
        <p:nvSpPr>
          <p:cNvPr id="4" name="Slide Number Placeholder 3">
            <a:extLst>
              <a:ext uri="{FF2B5EF4-FFF2-40B4-BE49-F238E27FC236}">
                <a16:creationId xmlns:a16="http://schemas.microsoft.com/office/drawing/2014/main" id="{CA529D28-8EB3-4E9D-95B1-135F47F0235F}"/>
              </a:ext>
            </a:extLst>
          </p:cNvPr>
          <p:cNvSpPr>
            <a:spLocks noGrp="1"/>
          </p:cNvSpPr>
          <p:nvPr>
            <p:ph type="sldNum" sz="quarter" idx="12"/>
          </p:nvPr>
        </p:nvSpPr>
        <p:spPr/>
        <p:txBody>
          <a:bodyPr/>
          <a:lstStyle/>
          <a:p>
            <a:fld id="{48F63A3B-78C7-47BE-AE5E-E10140E04643}" type="slidenum">
              <a:rPr lang="en-US" smtClean="0"/>
              <a:t>25</a:t>
            </a:fld>
            <a:endParaRPr lang="en-US" dirty="0"/>
          </a:p>
        </p:txBody>
      </p:sp>
    </p:spTree>
    <p:extLst>
      <p:ext uri="{BB962C8B-B14F-4D97-AF65-F5344CB8AC3E}">
        <p14:creationId xmlns:p14="http://schemas.microsoft.com/office/powerpoint/2010/main" val="7877876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8DD1F-EACD-418B-9F3E-32C198A86218}"/>
              </a:ext>
            </a:extLst>
          </p:cNvPr>
          <p:cNvSpPr>
            <a:spLocks noGrp="1"/>
          </p:cNvSpPr>
          <p:nvPr>
            <p:ph type="title"/>
          </p:nvPr>
        </p:nvSpPr>
        <p:spPr>
          <a:xfrm>
            <a:off x="195943" y="156720"/>
            <a:ext cx="8788902" cy="1325563"/>
          </a:xfrm>
        </p:spPr>
        <p:txBody>
          <a:bodyPr anchor="ctr">
            <a:normAutofit/>
          </a:bodyPr>
          <a:lstStyle/>
          <a:p>
            <a:r>
              <a:rPr lang="en-US" dirty="0"/>
              <a:t>Added Interventions</a:t>
            </a:r>
          </a:p>
        </p:txBody>
      </p:sp>
      <p:sp>
        <p:nvSpPr>
          <p:cNvPr id="10" name="Content Placeholder 2">
            <a:extLst>
              <a:ext uri="{FF2B5EF4-FFF2-40B4-BE49-F238E27FC236}">
                <a16:creationId xmlns:a16="http://schemas.microsoft.com/office/drawing/2014/main" id="{115F8417-C2DD-4884-A78A-E7608CA1E8D7}"/>
              </a:ext>
            </a:extLst>
          </p:cNvPr>
          <p:cNvSpPr>
            <a:spLocks noGrp="1"/>
          </p:cNvSpPr>
          <p:nvPr>
            <p:ph idx="1"/>
          </p:nvPr>
        </p:nvSpPr>
        <p:spPr>
          <a:xfrm>
            <a:off x="195943" y="1726163"/>
            <a:ext cx="8788902" cy="4450800"/>
          </a:xfrm>
        </p:spPr>
        <p:txBody>
          <a:bodyPr>
            <a:normAutofit/>
          </a:bodyPr>
          <a:lstStyle/>
          <a:p>
            <a:r>
              <a:rPr lang="en-US" dirty="0"/>
              <a:t>Virtual Patient Navigator—to follow patients by phone after discharge from ED, to prevent admission</a:t>
            </a:r>
          </a:p>
          <a:p>
            <a:r>
              <a:rPr lang="en-US" dirty="0"/>
              <a:t>Zero Suicide—follows patients at high risk of suicide for up to 45 days after discharge to insure safe transition into outpatient care.</a:t>
            </a:r>
          </a:p>
          <a:p>
            <a:r>
              <a:rPr lang="en-US" dirty="0"/>
              <a:t>Discharge groups to educate on follow up, connect virtually to provider and teach support services available in community</a:t>
            </a:r>
          </a:p>
          <a:p>
            <a:r>
              <a:rPr lang="en-US" dirty="0"/>
              <a:t>“How to be homeless” group materials developed for appropriate patients.</a:t>
            </a:r>
          </a:p>
          <a:p>
            <a:r>
              <a:rPr lang="en-US" dirty="0"/>
              <a:t>Strengthened connection/ communication with shelters.</a:t>
            </a:r>
          </a:p>
          <a:p>
            <a:r>
              <a:rPr lang="en-US" dirty="0"/>
              <a:t>Developed virtual outpatient, IOP and PHP services</a:t>
            </a:r>
          </a:p>
          <a:p>
            <a:r>
              <a:rPr lang="en-US" dirty="0"/>
              <a:t>Virtual Transition Clinic</a:t>
            </a:r>
          </a:p>
          <a:p>
            <a:pPr marL="0" indent="0">
              <a:buNone/>
            </a:pPr>
            <a:endParaRPr lang="en-US" dirty="0"/>
          </a:p>
        </p:txBody>
      </p:sp>
      <p:sp>
        <p:nvSpPr>
          <p:cNvPr id="4" name="Slide Number Placeholder 3">
            <a:extLst>
              <a:ext uri="{FF2B5EF4-FFF2-40B4-BE49-F238E27FC236}">
                <a16:creationId xmlns:a16="http://schemas.microsoft.com/office/drawing/2014/main" id="{31572E76-BB3B-494E-9F9A-F21476A7E497}"/>
              </a:ext>
            </a:extLst>
          </p:cNvPr>
          <p:cNvSpPr>
            <a:spLocks noGrp="1"/>
          </p:cNvSpPr>
          <p:nvPr>
            <p:ph type="sldNum" sz="quarter" idx="12"/>
          </p:nvPr>
        </p:nvSpPr>
        <p:spPr>
          <a:xfrm>
            <a:off x="3543300" y="6555923"/>
            <a:ext cx="2057400" cy="230868"/>
          </a:xfrm>
        </p:spPr>
        <p:txBody>
          <a:bodyPr>
            <a:normAutofit/>
          </a:bodyPr>
          <a:lstStyle/>
          <a:p>
            <a:pPr>
              <a:spcAft>
                <a:spcPts val="600"/>
              </a:spcAft>
            </a:pPr>
            <a:fld id="{48F63A3B-78C7-47BE-AE5E-E10140E04643}" type="slidenum">
              <a:rPr lang="en-US" smtClean="0"/>
              <a:pPr>
                <a:spcAft>
                  <a:spcPts val="600"/>
                </a:spcAft>
              </a:pPr>
              <a:t>26</a:t>
            </a:fld>
            <a:endParaRPr lang="en-US"/>
          </a:p>
        </p:txBody>
      </p:sp>
    </p:spTree>
    <p:extLst>
      <p:ext uri="{BB962C8B-B14F-4D97-AF65-F5344CB8AC3E}">
        <p14:creationId xmlns:p14="http://schemas.microsoft.com/office/powerpoint/2010/main" val="4847988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3912C-29A9-45C0-AA01-98CB6A8162B0}"/>
              </a:ext>
            </a:extLst>
          </p:cNvPr>
          <p:cNvSpPr>
            <a:spLocks noGrp="1"/>
          </p:cNvSpPr>
          <p:nvPr>
            <p:ph type="title"/>
          </p:nvPr>
        </p:nvSpPr>
        <p:spPr/>
        <p:txBody>
          <a:bodyPr/>
          <a:lstStyle/>
          <a:p>
            <a:r>
              <a:rPr lang="en-US" dirty="0"/>
              <a:t>Does it work?</a:t>
            </a:r>
          </a:p>
        </p:txBody>
      </p:sp>
      <p:sp>
        <p:nvSpPr>
          <p:cNvPr id="3" name="Content Placeholder 2">
            <a:extLst>
              <a:ext uri="{FF2B5EF4-FFF2-40B4-BE49-F238E27FC236}">
                <a16:creationId xmlns:a16="http://schemas.microsoft.com/office/drawing/2014/main" id="{A4882062-79F4-4F27-ACD6-6C9E8973F32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ACF45848-C5FD-46B4-B3FA-BB4E02D6494B}"/>
              </a:ext>
            </a:extLst>
          </p:cNvPr>
          <p:cNvSpPr>
            <a:spLocks noGrp="1"/>
          </p:cNvSpPr>
          <p:nvPr>
            <p:ph type="sldNum" sz="quarter" idx="12"/>
          </p:nvPr>
        </p:nvSpPr>
        <p:spPr/>
        <p:txBody>
          <a:bodyPr/>
          <a:lstStyle/>
          <a:p>
            <a:fld id="{48F63A3B-78C7-47BE-AE5E-E10140E04643}" type="slidenum">
              <a:rPr lang="en-US" smtClean="0"/>
              <a:t>27</a:t>
            </a:fld>
            <a:endParaRPr lang="en-US" dirty="0"/>
          </a:p>
        </p:txBody>
      </p:sp>
    </p:spTree>
    <p:extLst>
      <p:ext uri="{BB962C8B-B14F-4D97-AF65-F5344CB8AC3E}">
        <p14:creationId xmlns:p14="http://schemas.microsoft.com/office/powerpoint/2010/main" val="3283098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A9C56A7-3170-483E-877C-F08851E2532F}"/>
              </a:ext>
            </a:extLst>
          </p:cNvPr>
          <p:cNvSpPr>
            <a:spLocks noGrp="1"/>
          </p:cNvSpPr>
          <p:nvPr>
            <p:ph idx="1"/>
          </p:nvPr>
        </p:nvSpPr>
        <p:spPr>
          <a:xfrm>
            <a:off x="195943" y="1726163"/>
            <a:ext cx="8788902" cy="4450800"/>
          </a:xfrm>
        </p:spPr>
        <p:txBody>
          <a:bodyPr>
            <a:normAutofit/>
          </a:bodyPr>
          <a:lstStyle/>
          <a:p>
            <a:pPr marL="0" indent="0">
              <a:buNone/>
            </a:pPr>
            <a:r>
              <a:rPr lang="en-US" b="1" u="sng" baseline="0"/>
              <a:t>Limitations:</a:t>
            </a:r>
          </a:p>
          <a:p>
            <a:pPr marL="0" indent="0">
              <a:buNone/>
            </a:pPr>
            <a:r>
              <a:rPr lang="en-US" b="1" baseline="0"/>
              <a:t>1.</a:t>
            </a:r>
            <a:r>
              <a:rPr lang="en-US" b="0" baseline="0"/>
              <a:t> Analysis is observational and cannot determine causality.</a:t>
            </a:r>
          </a:p>
          <a:p>
            <a:pPr marL="0" indent="0">
              <a:buNone/>
            </a:pPr>
            <a:r>
              <a:rPr lang="en-US" b="1" baseline="0"/>
              <a:t>2</a:t>
            </a:r>
            <a:r>
              <a:rPr lang="en-US" b="0" baseline="0"/>
              <a:t>. Analysis is unadjusted, not accounting for confounders that might impact the probability/likelihood of experiencing a readmission.</a:t>
            </a:r>
          </a:p>
          <a:p>
            <a:pPr marL="0" indent="0">
              <a:buNone/>
            </a:pPr>
            <a:r>
              <a:rPr lang="en-US" b="1" baseline="0"/>
              <a:t>3</a:t>
            </a:r>
            <a:r>
              <a:rPr lang="en-US" b="0" baseline="0"/>
              <a:t>. Not accounting for seasonality and temporal trends [trends that occur prior to intervention]</a:t>
            </a:r>
          </a:p>
          <a:p>
            <a:pPr marL="0" indent="0">
              <a:buNone/>
            </a:pPr>
            <a:r>
              <a:rPr lang="en-US" b="1" baseline="0"/>
              <a:t>4.</a:t>
            </a:r>
            <a:r>
              <a:rPr lang="en-US" b="0" baseline="0"/>
              <a:t> Only capturing a certain % of the entire HUGS population. Roughly a total of 150 patients, able to find unique patient identifier on 87 patients. Step 1 captures only half (53%) of the identified patients and only 31% of the entire HUGS population. Step 2 captures 80% of the identified patients, but only 47% of the entire HUGS population. Step 3 captures 61% of the identified patients, but only 35% of the entire HUGS population.</a:t>
            </a:r>
          </a:p>
          <a:p>
            <a:endParaRPr lang="en-US" dirty="0"/>
          </a:p>
        </p:txBody>
      </p:sp>
      <p:sp>
        <p:nvSpPr>
          <p:cNvPr id="3" name="Title 2">
            <a:extLst>
              <a:ext uri="{FF2B5EF4-FFF2-40B4-BE49-F238E27FC236}">
                <a16:creationId xmlns:a16="http://schemas.microsoft.com/office/drawing/2014/main" id="{7D86614F-73A7-4D76-BD64-AF02D9EE6D5B}"/>
              </a:ext>
            </a:extLst>
          </p:cNvPr>
          <p:cNvSpPr>
            <a:spLocks noGrp="1"/>
          </p:cNvSpPr>
          <p:nvPr>
            <p:ph type="title"/>
          </p:nvPr>
        </p:nvSpPr>
        <p:spPr>
          <a:xfrm>
            <a:off x="195943" y="62485"/>
            <a:ext cx="8788902" cy="1325563"/>
          </a:xfrm>
        </p:spPr>
        <p:txBody>
          <a:bodyPr anchor="ctr">
            <a:normAutofit/>
          </a:bodyPr>
          <a:lstStyle/>
          <a:p>
            <a:r>
              <a:rPr lang="en-US"/>
              <a:t>Data </a:t>
            </a:r>
            <a:r>
              <a:rPr lang="en-US" dirty="0"/>
              <a:t>Limitations</a:t>
            </a:r>
          </a:p>
        </p:txBody>
      </p:sp>
      <p:sp>
        <p:nvSpPr>
          <p:cNvPr id="4" name="Slide Number Placeholder 3">
            <a:extLst>
              <a:ext uri="{FF2B5EF4-FFF2-40B4-BE49-F238E27FC236}">
                <a16:creationId xmlns:a16="http://schemas.microsoft.com/office/drawing/2014/main" id="{33D41EDF-95BE-423B-90A6-F59F7DC3DD21}"/>
              </a:ext>
            </a:extLst>
          </p:cNvPr>
          <p:cNvSpPr>
            <a:spLocks noGrp="1"/>
          </p:cNvSpPr>
          <p:nvPr>
            <p:ph type="sldNum" sz="quarter" idx="12"/>
          </p:nvPr>
        </p:nvSpPr>
        <p:spPr>
          <a:xfrm>
            <a:off x="3543300" y="6555923"/>
            <a:ext cx="2057400" cy="230868"/>
          </a:xfrm>
        </p:spPr>
        <p:txBody>
          <a:bodyPr>
            <a:normAutofit/>
          </a:bodyPr>
          <a:lstStyle/>
          <a:p>
            <a:pPr>
              <a:spcAft>
                <a:spcPts val="600"/>
              </a:spcAft>
            </a:pPr>
            <a:fld id="{48F63A3B-78C7-47BE-AE5E-E10140E04643}" type="slidenum">
              <a:rPr lang="en-US" smtClean="0"/>
              <a:pPr>
                <a:spcAft>
                  <a:spcPts val="600"/>
                </a:spcAft>
              </a:pPr>
              <a:t>28</a:t>
            </a:fld>
            <a:endParaRPr lang="en-US"/>
          </a:p>
        </p:txBody>
      </p:sp>
    </p:spTree>
    <p:extLst>
      <p:ext uri="{BB962C8B-B14F-4D97-AF65-F5344CB8AC3E}">
        <p14:creationId xmlns:p14="http://schemas.microsoft.com/office/powerpoint/2010/main" val="36651392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6DCC0A6-F341-4CB3-827E-34DFC3A67231}"/>
              </a:ext>
            </a:extLst>
          </p:cNvPr>
          <p:cNvSpPr>
            <a:spLocks noGrp="1"/>
          </p:cNvSpPr>
          <p:nvPr>
            <p:ph type="title"/>
          </p:nvPr>
        </p:nvSpPr>
        <p:spPr/>
        <p:txBody>
          <a:bodyPr/>
          <a:lstStyle/>
          <a:p>
            <a:r>
              <a:rPr lang="en-US"/>
              <a:t>Outcome Data</a:t>
            </a:r>
          </a:p>
        </p:txBody>
      </p:sp>
      <p:sp>
        <p:nvSpPr>
          <p:cNvPr id="4" name="Slide Number Placeholder 3">
            <a:extLst>
              <a:ext uri="{FF2B5EF4-FFF2-40B4-BE49-F238E27FC236}">
                <a16:creationId xmlns:a16="http://schemas.microsoft.com/office/drawing/2014/main" id="{32AF5921-0ECB-4E8E-B5B3-86A7E0C92312}"/>
              </a:ext>
            </a:extLst>
          </p:cNvPr>
          <p:cNvSpPr>
            <a:spLocks noGrp="1"/>
          </p:cNvSpPr>
          <p:nvPr>
            <p:ph type="sldNum" sz="quarter" idx="12"/>
          </p:nvPr>
        </p:nvSpPr>
        <p:spPr/>
        <p:txBody>
          <a:bodyPr/>
          <a:lstStyle/>
          <a:p>
            <a:fld id="{48F63A3B-78C7-47BE-AE5E-E10140E04643}" type="slidenum">
              <a:rPr lang="en-US" smtClean="0"/>
              <a:t>29</a:t>
            </a:fld>
            <a:endParaRPr lang="en-US" dirty="0"/>
          </a:p>
        </p:txBody>
      </p:sp>
      <p:sp>
        <p:nvSpPr>
          <p:cNvPr id="7" name="Content Placeholder 6">
            <a:extLst>
              <a:ext uri="{FF2B5EF4-FFF2-40B4-BE49-F238E27FC236}">
                <a16:creationId xmlns:a16="http://schemas.microsoft.com/office/drawing/2014/main" id="{E427AECB-95AA-4BF8-957A-01A5A2AB1B63}"/>
              </a:ext>
            </a:extLst>
          </p:cNvPr>
          <p:cNvSpPr>
            <a:spLocks noGrp="1"/>
          </p:cNvSpPr>
          <p:nvPr>
            <p:ph idx="1"/>
          </p:nvPr>
        </p:nvSpPr>
        <p:spPr/>
        <p:txBody>
          <a:bodyPr/>
          <a:lstStyle/>
          <a:p>
            <a:r>
              <a:rPr lang="en-US" dirty="0"/>
              <a:t>23 precent decrease in readmission at 6 months</a:t>
            </a:r>
          </a:p>
          <a:p>
            <a:r>
              <a:rPr lang="en-US" dirty="0"/>
              <a:t>9 percent decrease in readmissions at a year.</a:t>
            </a:r>
          </a:p>
        </p:txBody>
      </p:sp>
      <p:pic>
        <p:nvPicPr>
          <p:cNvPr id="9" name="Picture 8">
            <a:extLst>
              <a:ext uri="{FF2B5EF4-FFF2-40B4-BE49-F238E27FC236}">
                <a16:creationId xmlns:a16="http://schemas.microsoft.com/office/drawing/2014/main" id="{88081D84-9401-4989-A8E1-05B9E794BFC8}"/>
              </a:ext>
            </a:extLst>
          </p:cNvPr>
          <p:cNvPicPr>
            <a:picLocks noChangeAspect="1"/>
          </p:cNvPicPr>
          <p:nvPr/>
        </p:nvPicPr>
        <p:blipFill>
          <a:blip r:embed="rId2"/>
          <a:stretch>
            <a:fillRect/>
          </a:stretch>
        </p:blipFill>
        <p:spPr>
          <a:xfrm>
            <a:off x="841783" y="2750936"/>
            <a:ext cx="7497221" cy="2642867"/>
          </a:xfrm>
          <a:prstGeom prst="rect">
            <a:avLst/>
          </a:prstGeom>
        </p:spPr>
      </p:pic>
    </p:spTree>
    <p:extLst>
      <p:ext uri="{BB962C8B-B14F-4D97-AF65-F5344CB8AC3E}">
        <p14:creationId xmlns:p14="http://schemas.microsoft.com/office/powerpoint/2010/main" val="1241786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some National Statistics</a:t>
            </a:r>
          </a:p>
        </p:txBody>
      </p:sp>
      <p:sp>
        <p:nvSpPr>
          <p:cNvPr id="4" name="Slide Number Placeholder 3"/>
          <p:cNvSpPr>
            <a:spLocks noGrp="1"/>
          </p:cNvSpPr>
          <p:nvPr>
            <p:ph type="sldNum" sz="quarter" idx="12"/>
          </p:nvPr>
        </p:nvSpPr>
        <p:spPr/>
        <p:txBody>
          <a:bodyPr/>
          <a:lstStyle/>
          <a:p>
            <a:pPr>
              <a:defRPr/>
            </a:pPr>
            <a:fld id="{A6C15FFD-E457-47B6-A8DE-84CE8C69DE70}" type="slidenum">
              <a:rPr lang="en-US" smtClean="0"/>
              <a:pPr>
                <a:defRPr/>
              </a:pPr>
              <a:t>3</a:t>
            </a:fld>
            <a:endParaRPr lang="en-US" dirty="0"/>
          </a:p>
        </p:txBody>
      </p:sp>
      <p:sp>
        <p:nvSpPr>
          <p:cNvPr id="6" name="Content Placeholder 5">
            <a:extLst>
              <a:ext uri="{FF2B5EF4-FFF2-40B4-BE49-F238E27FC236}">
                <a16:creationId xmlns:a16="http://schemas.microsoft.com/office/drawing/2014/main" id="{16CFA71D-C4EC-40CE-8685-98D95BA2455B}"/>
              </a:ext>
            </a:extLst>
          </p:cNvPr>
          <p:cNvSpPr>
            <a:spLocks noGrp="1"/>
          </p:cNvSpPr>
          <p:nvPr>
            <p:ph idx="1"/>
          </p:nvPr>
        </p:nvSpPr>
        <p:spPr>
          <a:xfrm>
            <a:off x="195943" y="1518467"/>
            <a:ext cx="8788902" cy="4450800"/>
          </a:xfrm>
        </p:spPr>
        <p:txBody>
          <a:bodyPr/>
          <a:lstStyle/>
          <a:p>
            <a:r>
              <a:rPr lang="en-US" dirty="0"/>
              <a:t>CMS reports that 20 percent of Medicare patients with a mental illness are readmitted within 30 days of discharge from an acute care facility.</a:t>
            </a:r>
          </a:p>
          <a:p>
            <a:r>
              <a:rPr lang="en-US" dirty="0"/>
              <a:t>The National Association of Behavioral Health (NABH) reports that 9 percent of behavioral health patients are readmitted within this same time frame. </a:t>
            </a:r>
          </a:p>
          <a:p>
            <a:r>
              <a:rPr lang="en-US" dirty="0"/>
              <a:t>Often this is due to the complicated social factors, high non-compliance rate, and medical co-morbid conditions of many patients with mental illness.  </a:t>
            </a:r>
          </a:p>
          <a:p>
            <a:endParaRPr lang="en-US" dirty="0"/>
          </a:p>
          <a:p>
            <a:endParaRPr lang="en-US" dirty="0"/>
          </a:p>
        </p:txBody>
      </p:sp>
      <p:pic>
        <p:nvPicPr>
          <p:cNvPr id="9" name="Picture 8">
            <a:extLst>
              <a:ext uri="{FF2B5EF4-FFF2-40B4-BE49-F238E27FC236}">
                <a16:creationId xmlns:a16="http://schemas.microsoft.com/office/drawing/2014/main" id="{18E1EBE6-DA2E-41D8-B4AE-A34E6B81410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648309" y="3840645"/>
            <a:ext cx="3838756" cy="2259042"/>
          </a:xfrm>
          <a:prstGeom prst="rect">
            <a:avLst/>
          </a:prstGeom>
        </p:spPr>
      </p:pic>
    </p:spTree>
    <p:extLst>
      <p:ext uri="{BB962C8B-B14F-4D97-AF65-F5344CB8AC3E}">
        <p14:creationId xmlns:p14="http://schemas.microsoft.com/office/powerpoint/2010/main" val="27472425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AA1462C-932E-4C85-92C6-E2FA93A49B1A}"/>
              </a:ext>
            </a:extLst>
          </p:cNvPr>
          <p:cNvSpPr>
            <a:spLocks noGrp="1"/>
          </p:cNvSpPr>
          <p:nvPr>
            <p:ph type="title"/>
          </p:nvPr>
        </p:nvSpPr>
        <p:spPr/>
        <p:txBody>
          <a:bodyPr/>
          <a:lstStyle/>
          <a:p>
            <a:r>
              <a:rPr lang="en-US" dirty="0"/>
              <a:t>Zero Suicide Data</a:t>
            </a:r>
          </a:p>
        </p:txBody>
      </p:sp>
      <p:sp>
        <p:nvSpPr>
          <p:cNvPr id="4" name="Slide Number Placeholder 3">
            <a:extLst>
              <a:ext uri="{FF2B5EF4-FFF2-40B4-BE49-F238E27FC236}">
                <a16:creationId xmlns:a16="http://schemas.microsoft.com/office/drawing/2014/main" id="{8329CCBF-0167-4B17-8B2F-072D4C944158}"/>
              </a:ext>
            </a:extLst>
          </p:cNvPr>
          <p:cNvSpPr>
            <a:spLocks noGrp="1"/>
          </p:cNvSpPr>
          <p:nvPr>
            <p:ph type="sldNum" sz="quarter" idx="12"/>
          </p:nvPr>
        </p:nvSpPr>
        <p:spPr/>
        <p:txBody>
          <a:bodyPr/>
          <a:lstStyle/>
          <a:p>
            <a:fld id="{48F63A3B-78C7-47BE-AE5E-E10140E04643}" type="slidenum">
              <a:rPr lang="en-US" smtClean="0"/>
              <a:t>30</a:t>
            </a:fld>
            <a:endParaRPr lang="en-US" dirty="0"/>
          </a:p>
        </p:txBody>
      </p:sp>
      <p:pic>
        <p:nvPicPr>
          <p:cNvPr id="8" name="Picture 7">
            <a:extLst>
              <a:ext uri="{FF2B5EF4-FFF2-40B4-BE49-F238E27FC236}">
                <a16:creationId xmlns:a16="http://schemas.microsoft.com/office/drawing/2014/main" id="{36E83AEA-747D-485F-AF3F-88EBAE01632C}"/>
              </a:ext>
            </a:extLst>
          </p:cNvPr>
          <p:cNvPicPr/>
          <p:nvPr/>
        </p:nvPicPr>
        <p:blipFill>
          <a:blip r:embed="rId2"/>
          <a:stretch>
            <a:fillRect/>
          </a:stretch>
        </p:blipFill>
        <p:spPr>
          <a:xfrm>
            <a:off x="1600200" y="1974532"/>
            <a:ext cx="5943600" cy="2908935"/>
          </a:xfrm>
          <a:prstGeom prst="rect">
            <a:avLst/>
          </a:prstGeom>
        </p:spPr>
      </p:pic>
    </p:spTree>
    <p:extLst>
      <p:ext uri="{BB962C8B-B14F-4D97-AF65-F5344CB8AC3E}">
        <p14:creationId xmlns:p14="http://schemas.microsoft.com/office/powerpoint/2010/main" val="11390432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81DEC2E-CBA1-4309-B4E0-34C7652B0F1A}"/>
              </a:ext>
            </a:extLst>
          </p:cNvPr>
          <p:cNvSpPr>
            <a:spLocks noGrp="1"/>
          </p:cNvSpPr>
          <p:nvPr>
            <p:ph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Since 4/2019 and the implementation of the Zero Suicide Pathway for patients, we have seen a savings of over </a:t>
            </a:r>
            <a:r>
              <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1.2 million dollars in ER visits </a:t>
            </a:r>
            <a:r>
              <a:rPr lang="en-US" sz="1800" dirty="0">
                <a:effectLst/>
                <a:latin typeface="Calibri" panose="020F0502020204030204" pitchFamily="34" charset="0"/>
                <a:ea typeface="Calibri" panose="020F0502020204030204" pitchFamily="34" charset="0"/>
                <a:cs typeface="Times New Roman" panose="02020603050405020304" pitchFamily="18" charset="0"/>
              </a:rPr>
              <a:t>for those enrolled in the Pathway upon discharge. Patient visits to the ED have dropped off 67% in the pre and post utilization numbers of 332 patients who have been enrolled on the Pathway.</a:t>
            </a:r>
          </a:p>
          <a:p>
            <a:endParaRPr lang="en-US" dirty="0"/>
          </a:p>
        </p:txBody>
      </p:sp>
      <p:sp>
        <p:nvSpPr>
          <p:cNvPr id="3" name="Title 2">
            <a:extLst>
              <a:ext uri="{FF2B5EF4-FFF2-40B4-BE49-F238E27FC236}">
                <a16:creationId xmlns:a16="http://schemas.microsoft.com/office/drawing/2014/main" id="{E2EF726E-A347-4A70-8890-3CF4A97C3B11}"/>
              </a:ext>
            </a:extLst>
          </p:cNvPr>
          <p:cNvSpPr>
            <a:spLocks noGrp="1"/>
          </p:cNvSpPr>
          <p:nvPr>
            <p:ph type="title"/>
          </p:nvPr>
        </p:nvSpPr>
        <p:spPr/>
        <p:txBody>
          <a:bodyPr/>
          <a:lstStyle/>
          <a:p>
            <a:r>
              <a:rPr lang="en-US" dirty="0"/>
              <a:t>Zero Suicide Results</a:t>
            </a:r>
          </a:p>
        </p:txBody>
      </p:sp>
      <p:sp>
        <p:nvSpPr>
          <p:cNvPr id="4" name="Slide Number Placeholder 3">
            <a:extLst>
              <a:ext uri="{FF2B5EF4-FFF2-40B4-BE49-F238E27FC236}">
                <a16:creationId xmlns:a16="http://schemas.microsoft.com/office/drawing/2014/main" id="{BB6922A8-21B7-4D72-B7AB-1A9FA28A350C}"/>
              </a:ext>
            </a:extLst>
          </p:cNvPr>
          <p:cNvSpPr>
            <a:spLocks noGrp="1"/>
          </p:cNvSpPr>
          <p:nvPr>
            <p:ph type="sldNum" sz="quarter" idx="12"/>
          </p:nvPr>
        </p:nvSpPr>
        <p:spPr/>
        <p:txBody>
          <a:bodyPr/>
          <a:lstStyle/>
          <a:p>
            <a:fld id="{48F63A3B-78C7-47BE-AE5E-E10140E04643}" type="slidenum">
              <a:rPr lang="en-US" smtClean="0"/>
              <a:t>31</a:t>
            </a:fld>
            <a:endParaRPr lang="en-US" dirty="0"/>
          </a:p>
        </p:txBody>
      </p:sp>
    </p:spTree>
    <p:extLst>
      <p:ext uri="{BB962C8B-B14F-4D97-AF65-F5344CB8AC3E}">
        <p14:creationId xmlns:p14="http://schemas.microsoft.com/office/powerpoint/2010/main" val="14564276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1B86F-8CD1-40E3-AB2D-CC95B274D95A}"/>
              </a:ext>
            </a:extLst>
          </p:cNvPr>
          <p:cNvSpPr>
            <a:spLocks noGrp="1"/>
          </p:cNvSpPr>
          <p:nvPr>
            <p:ph type="title"/>
          </p:nvPr>
        </p:nvSpPr>
        <p:spPr/>
        <p:txBody>
          <a:bodyPr/>
          <a:lstStyle/>
          <a:p>
            <a:r>
              <a:rPr lang="en-US"/>
              <a:t>Virtual Patient Navigation</a:t>
            </a:r>
          </a:p>
        </p:txBody>
      </p:sp>
      <p:graphicFrame>
        <p:nvGraphicFramePr>
          <p:cNvPr id="5" name="Content Placeholder 1">
            <a:extLst>
              <a:ext uri="{FF2B5EF4-FFF2-40B4-BE49-F238E27FC236}">
                <a16:creationId xmlns:a16="http://schemas.microsoft.com/office/drawing/2014/main" id="{38764876-60FA-4351-B861-EC7159007CD5}"/>
              </a:ext>
            </a:extLst>
          </p:cNvPr>
          <p:cNvGraphicFramePr>
            <a:graphicFrameLocks/>
          </p:cNvGraphicFramePr>
          <p:nvPr/>
        </p:nvGraphicFramePr>
        <p:xfrm>
          <a:off x="1414848" y="2298062"/>
          <a:ext cx="2996514" cy="33496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a:extLst>
              <a:ext uri="{FF2B5EF4-FFF2-40B4-BE49-F238E27FC236}">
                <a16:creationId xmlns:a16="http://schemas.microsoft.com/office/drawing/2014/main" id="{15898C6E-718C-476D-A13B-66F07EDDEE97}"/>
              </a:ext>
            </a:extLst>
          </p:cNvPr>
          <p:cNvSpPr/>
          <p:nvPr/>
        </p:nvSpPr>
        <p:spPr>
          <a:xfrm>
            <a:off x="1453561" y="2175464"/>
            <a:ext cx="2919089" cy="379520"/>
          </a:xfrm>
          <a:prstGeom prst="rect">
            <a:avLst/>
          </a:prstGeom>
          <a:solidFill>
            <a:srgbClr val="008C95"/>
          </a:solidFill>
          <a:ln>
            <a:solidFill>
              <a:srgbClr val="008C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Program Goals</a:t>
            </a:r>
          </a:p>
        </p:txBody>
      </p:sp>
      <p:sp>
        <p:nvSpPr>
          <p:cNvPr id="7" name="Rectangle 6">
            <a:extLst>
              <a:ext uri="{FF2B5EF4-FFF2-40B4-BE49-F238E27FC236}">
                <a16:creationId xmlns:a16="http://schemas.microsoft.com/office/drawing/2014/main" id="{1C0627AA-8580-476B-B445-4C41E2180B6D}"/>
              </a:ext>
            </a:extLst>
          </p:cNvPr>
          <p:cNvSpPr/>
          <p:nvPr/>
        </p:nvSpPr>
        <p:spPr>
          <a:xfrm>
            <a:off x="4823461" y="2175464"/>
            <a:ext cx="2919089" cy="379520"/>
          </a:xfrm>
          <a:prstGeom prst="rect">
            <a:avLst/>
          </a:prstGeom>
          <a:solidFill>
            <a:srgbClr val="008C95"/>
          </a:solidFill>
          <a:ln>
            <a:solidFill>
              <a:srgbClr val="008C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Program Elements</a:t>
            </a:r>
          </a:p>
        </p:txBody>
      </p:sp>
      <p:cxnSp>
        <p:nvCxnSpPr>
          <p:cNvPr id="8" name="Straight Connector 7">
            <a:extLst>
              <a:ext uri="{FF2B5EF4-FFF2-40B4-BE49-F238E27FC236}">
                <a16:creationId xmlns:a16="http://schemas.microsoft.com/office/drawing/2014/main" id="{D0C33B11-5D6D-4320-A1FB-88B06E70DD35}"/>
              </a:ext>
            </a:extLst>
          </p:cNvPr>
          <p:cNvCxnSpPr/>
          <p:nvPr/>
        </p:nvCxnSpPr>
        <p:spPr>
          <a:xfrm flipH="1">
            <a:off x="4570361" y="2175464"/>
            <a:ext cx="1640" cy="3472247"/>
          </a:xfrm>
          <a:prstGeom prst="line">
            <a:avLst/>
          </a:prstGeom>
          <a:ln w="38100">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25433D5E-3B24-44CC-90CF-6E700AD2E491}"/>
              </a:ext>
            </a:extLst>
          </p:cNvPr>
          <p:cNvSpPr txBox="1"/>
          <p:nvPr/>
        </p:nvSpPr>
        <p:spPr>
          <a:xfrm>
            <a:off x="4823461" y="2587891"/>
            <a:ext cx="2919089" cy="3000821"/>
          </a:xfrm>
          <a:prstGeom prst="rect">
            <a:avLst/>
          </a:prstGeom>
          <a:noFill/>
        </p:spPr>
        <p:txBody>
          <a:bodyPr wrap="square" rtlCol="0">
            <a:spAutoFit/>
          </a:bodyPr>
          <a:lstStyle/>
          <a:p>
            <a:pPr marL="214313" indent="-214313">
              <a:buFont typeface="Arial" panose="020B0604020202020204" pitchFamily="34" charset="0"/>
              <a:buChar char="•"/>
            </a:pPr>
            <a:r>
              <a:rPr lang="en-US" sz="1350"/>
              <a:t>Introduction to the patient follow-up process prior to ED discharge</a:t>
            </a:r>
          </a:p>
          <a:p>
            <a:pPr marL="214313" indent="-214313">
              <a:buFont typeface="Arial" panose="020B0604020202020204" pitchFamily="34" charset="0"/>
              <a:buChar char="•"/>
            </a:pPr>
            <a:endParaRPr lang="en-US" sz="1350"/>
          </a:p>
          <a:p>
            <a:pPr marL="214313" indent="-214313">
              <a:buFont typeface="Arial" panose="020B0604020202020204" pitchFamily="34" charset="0"/>
              <a:buChar char="•"/>
            </a:pPr>
            <a:r>
              <a:rPr lang="en-US" sz="1350"/>
              <a:t>Follow-up evaluation within 72 hours by phone</a:t>
            </a:r>
          </a:p>
          <a:p>
            <a:pPr marL="214313" indent="-214313">
              <a:buFont typeface="Arial" panose="020B0604020202020204" pitchFamily="34" charset="0"/>
              <a:buChar char="•"/>
            </a:pPr>
            <a:endParaRPr lang="en-US" sz="1350"/>
          </a:p>
          <a:p>
            <a:pPr marL="214313" indent="-214313">
              <a:buFont typeface="Arial" panose="020B0604020202020204" pitchFamily="34" charset="0"/>
              <a:buChar char="•"/>
            </a:pPr>
            <a:r>
              <a:rPr lang="en-US" sz="1350"/>
              <a:t>Weekly contact includes:</a:t>
            </a:r>
          </a:p>
          <a:p>
            <a:pPr marL="600075" lvl="1" indent="-257175">
              <a:buAutoNum type="arabicParenBoth"/>
            </a:pPr>
            <a:r>
              <a:rPr lang="en-US" sz="1350"/>
              <a:t>C-SSRS Reassessment</a:t>
            </a:r>
          </a:p>
          <a:p>
            <a:pPr marL="600075" lvl="1" indent="-257175">
              <a:buAutoNum type="arabicParenBoth"/>
            </a:pPr>
            <a:r>
              <a:rPr lang="en-US" sz="1350"/>
              <a:t>Identifying &amp; assisting with barriers to appointments/medications</a:t>
            </a:r>
          </a:p>
          <a:p>
            <a:pPr marL="600075" lvl="1" indent="-257175">
              <a:buAutoNum type="arabicParenBoth"/>
            </a:pPr>
            <a:r>
              <a:rPr lang="en-US" sz="1350"/>
              <a:t>Providing appropriate referrals</a:t>
            </a:r>
          </a:p>
          <a:p>
            <a:pPr marL="600075" lvl="1" indent="-257175">
              <a:buAutoNum type="arabicParenBoth"/>
            </a:pPr>
            <a:r>
              <a:rPr lang="en-US" sz="1350"/>
              <a:t>Supportive listening</a:t>
            </a:r>
          </a:p>
        </p:txBody>
      </p:sp>
    </p:spTree>
    <p:extLst>
      <p:ext uri="{BB962C8B-B14F-4D97-AF65-F5344CB8AC3E}">
        <p14:creationId xmlns:p14="http://schemas.microsoft.com/office/powerpoint/2010/main" val="38519580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ntent Placeholder 20">
            <a:extLst>
              <a:ext uri="{FF2B5EF4-FFF2-40B4-BE49-F238E27FC236}">
                <a16:creationId xmlns:a16="http://schemas.microsoft.com/office/drawing/2014/main" id="{D9168CCD-1257-4570-8977-A896253F5D80}"/>
              </a:ext>
            </a:extLst>
          </p:cNvPr>
          <p:cNvGraphicFramePr>
            <a:graphicFrameLocks noGrp="1"/>
          </p:cNvGraphicFramePr>
          <p:nvPr>
            <p:ph idx="1"/>
          </p:nvPr>
        </p:nvGraphicFramePr>
        <p:xfrm>
          <a:off x="1289448" y="2151460"/>
          <a:ext cx="4308107" cy="3393139"/>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08627267-6144-43B6-A5E2-A022E854B72E}"/>
              </a:ext>
            </a:extLst>
          </p:cNvPr>
          <p:cNvSpPr>
            <a:spLocks noGrp="1"/>
          </p:cNvSpPr>
          <p:nvPr>
            <p:ph type="title"/>
          </p:nvPr>
        </p:nvSpPr>
        <p:spPr>
          <a:xfrm>
            <a:off x="159093" y="1062899"/>
            <a:ext cx="7406640" cy="1017270"/>
          </a:xfrm>
        </p:spPr>
        <p:txBody>
          <a:bodyPr>
            <a:normAutofit/>
          </a:bodyPr>
          <a:lstStyle/>
          <a:p>
            <a:r>
              <a:rPr lang="en-US"/>
              <a:t>VPN Results</a:t>
            </a:r>
          </a:p>
        </p:txBody>
      </p:sp>
      <p:sp>
        <p:nvSpPr>
          <p:cNvPr id="4" name="Slide Number Placeholder 3">
            <a:extLst>
              <a:ext uri="{FF2B5EF4-FFF2-40B4-BE49-F238E27FC236}">
                <a16:creationId xmlns:a16="http://schemas.microsoft.com/office/drawing/2014/main" id="{B1F5444C-0447-4EF2-8924-2661C5B0AC03}"/>
              </a:ext>
            </a:extLst>
          </p:cNvPr>
          <p:cNvSpPr>
            <a:spLocks noGrp="1"/>
          </p:cNvSpPr>
          <p:nvPr>
            <p:ph type="sldNum" sz="quarter" idx="12"/>
          </p:nvPr>
        </p:nvSpPr>
        <p:spPr/>
        <p:txBody>
          <a:bodyPr/>
          <a:lstStyle/>
          <a:p>
            <a:fld id="{30F55964-C726-40A5-B6C2-5AA4129EE2AB}" type="slidenum">
              <a:rPr lang="en-US" altLang="en-US" smtClean="0"/>
              <a:pPr/>
              <a:t>33</a:t>
            </a:fld>
            <a:endParaRPr lang="en-US" altLang="en-US"/>
          </a:p>
        </p:txBody>
      </p:sp>
      <p:sp>
        <p:nvSpPr>
          <p:cNvPr id="3" name="Date Placeholder 2">
            <a:extLst>
              <a:ext uri="{FF2B5EF4-FFF2-40B4-BE49-F238E27FC236}">
                <a16:creationId xmlns:a16="http://schemas.microsoft.com/office/drawing/2014/main" id="{E01F4D37-C9AB-45E8-B315-7F1DE67ABBB3}"/>
              </a:ext>
            </a:extLst>
          </p:cNvPr>
          <p:cNvSpPr>
            <a:spLocks noGrp="1"/>
          </p:cNvSpPr>
          <p:nvPr>
            <p:ph type="dt" sz="half" idx="4294967295"/>
          </p:nvPr>
        </p:nvSpPr>
        <p:spPr>
          <a:xfrm>
            <a:off x="857247" y="5525121"/>
            <a:ext cx="1746806" cy="273844"/>
          </a:xfrm>
          <a:prstGeom prst="rect">
            <a:avLst/>
          </a:prstGeom>
        </p:spPr>
        <p:txBody>
          <a:bodyPr vert="horz" lIns="68580" tIns="34290" rIns="68580" bIns="34290" rtlCol="0" anchor="ctr"/>
          <a:lstStyle>
            <a:defPPr>
              <a:defRPr lang="en-US"/>
            </a:defPPr>
            <a:lvl1pPr marL="0" algn="l" defTabSz="342900" rtl="0" eaLnBrk="1" latinLnBrk="0" hangingPunct="1">
              <a:defRPr sz="90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a:lstStyle>
          <a:p>
            <a:pPr>
              <a:defRPr/>
            </a:pPr>
            <a:fld id="{43D0D374-873A-4838-8EEC-FE7ED5D5A687}" type="datetimeFigureOut">
              <a:rPr lang="en-US" smtClean="0"/>
              <a:pPr>
                <a:defRPr/>
              </a:pPr>
              <a:t>10/20/2022</a:t>
            </a:fld>
            <a:endParaRPr lang="en-US"/>
          </a:p>
        </p:txBody>
      </p:sp>
      <p:sp>
        <p:nvSpPr>
          <p:cNvPr id="22" name="Rectangle 21">
            <a:extLst>
              <a:ext uri="{FF2B5EF4-FFF2-40B4-BE49-F238E27FC236}">
                <a16:creationId xmlns:a16="http://schemas.microsoft.com/office/drawing/2014/main" id="{D44DBA53-68FE-422A-A1EB-66952C41CA81}"/>
              </a:ext>
            </a:extLst>
          </p:cNvPr>
          <p:cNvSpPr/>
          <p:nvPr/>
        </p:nvSpPr>
        <p:spPr>
          <a:xfrm>
            <a:off x="5597554" y="2465044"/>
            <a:ext cx="2303924" cy="1343035"/>
          </a:xfrm>
          <a:prstGeom prst="rect">
            <a:avLst/>
          </a:prstGeom>
          <a:ln w="19050">
            <a:solidFill>
              <a:srgbClr val="A6A6A6"/>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a:solidFill>
                  <a:srgbClr val="008C95"/>
                </a:solidFill>
                <a:latin typeface="Arial" panose="020B0604020202020204" pitchFamily="34" charset="0"/>
                <a:cs typeface="Arial" panose="020B0604020202020204" pitchFamily="34" charset="0"/>
              </a:rPr>
              <a:t>Patients were </a:t>
            </a:r>
            <a:br>
              <a:rPr lang="en-US" sz="1200">
                <a:solidFill>
                  <a:srgbClr val="008C95"/>
                </a:solidFill>
                <a:latin typeface="Arial" panose="020B0604020202020204" pitchFamily="34" charset="0"/>
                <a:cs typeface="Arial" panose="020B0604020202020204" pitchFamily="34" charset="0"/>
              </a:rPr>
            </a:br>
            <a:r>
              <a:rPr lang="en-US" sz="1500" b="1">
                <a:solidFill>
                  <a:srgbClr val="008C95"/>
                </a:solidFill>
                <a:latin typeface="Arial" panose="020B0604020202020204" pitchFamily="34" charset="0"/>
                <a:cs typeface="Arial" panose="020B0604020202020204" pitchFamily="34" charset="0"/>
              </a:rPr>
              <a:t>26% less likely to be admitted </a:t>
            </a:r>
            <a:br>
              <a:rPr lang="en-US" sz="1500" b="1">
                <a:solidFill>
                  <a:srgbClr val="008C95"/>
                </a:solidFill>
                <a:latin typeface="Arial" panose="020B0604020202020204" pitchFamily="34" charset="0"/>
                <a:cs typeface="Arial" panose="020B0604020202020204" pitchFamily="34" charset="0"/>
              </a:rPr>
            </a:br>
            <a:r>
              <a:rPr lang="en-US" sz="1200">
                <a:solidFill>
                  <a:srgbClr val="008C95"/>
                </a:solidFill>
                <a:latin typeface="Arial" panose="020B0604020202020204" pitchFamily="34" charset="0"/>
                <a:cs typeface="Arial" panose="020B0604020202020204" pitchFamily="34" charset="0"/>
              </a:rPr>
              <a:t>on days when the Virtual Patient Navigator was available</a:t>
            </a:r>
          </a:p>
          <a:p>
            <a:pPr algn="ctr"/>
            <a:r>
              <a:rPr lang="en-US" sz="900">
                <a:solidFill>
                  <a:srgbClr val="008C95"/>
                </a:solidFill>
                <a:latin typeface="Arial" panose="020B0604020202020204" pitchFamily="34" charset="0"/>
                <a:cs typeface="Arial" panose="020B0604020202020204" pitchFamily="34" charset="0"/>
              </a:rPr>
              <a:t>Odds Ratio 0.74 (0.54-1.02)</a:t>
            </a:r>
          </a:p>
        </p:txBody>
      </p:sp>
      <p:sp>
        <p:nvSpPr>
          <p:cNvPr id="23" name="Rectangle 22">
            <a:extLst>
              <a:ext uri="{FF2B5EF4-FFF2-40B4-BE49-F238E27FC236}">
                <a16:creationId xmlns:a16="http://schemas.microsoft.com/office/drawing/2014/main" id="{B87B88A6-53EF-43D9-B2ED-E748D50A07C8}"/>
              </a:ext>
            </a:extLst>
          </p:cNvPr>
          <p:cNvSpPr/>
          <p:nvPr/>
        </p:nvSpPr>
        <p:spPr>
          <a:xfrm>
            <a:off x="5597554" y="3950662"/>
            <a:ext cx="2303924" cy="782303"/>
          </a:xfrm>
          <a:prstGeom prst="rect">
            <a:avLst/>
          </a:prstGeom>
          <a:ln w="19050">
            <a:solidFill>
              <a:srgbClr val="A6A6A6"/>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050">
                <a:solidFill>
                  <a:srgbClr val="008C95"/>
                </a:solidFill>
                <a:latin typeface="Arial" panose="020B0604020202020204" pitchFamily="34" charset="0"/>
                <a:cs typeface="Arial" panose="020B0604020202020204" pitchFamily="34" charset="0"/>
              </a:rPr>
              <a:t>And had a significant </a:t>
            </a:r>
            <a:r>
              <a:rPr lang="en-US" sz="1350" b="1">
                <a:solidFill>
                  <a:srgbClr val="008C95"/>
                </a:solidFill>
                <a:latin typeface="Arial" panose="020B0604020202020204" pitchFamily="34" charset="0"/>
                <a:cs typeface="Arial" panose="020B0604020202020204" pitchFamily="34" charset="0"/>
              </a:rPr>
              <a:t>decrease in return visits for self-harm </a:t>
            </a:r>
            <a:r>
              <a:rPr lang="en-US" sz="1050">
                <a:solidFill>
                  <a:srgbClr val="008C95"/>
                </a:solidFill>
                <a:latin typeface="Arial" panose="020B0604020202020204" pitchFamily="34" charset="0"/>
                <a:cs typeface="Arial" panose="020B0604020202020204" pitchFamily="34" charset="0"/>
              </a:rPr>
              <a:t>within 30 days</a:t>
            </a:r>
            <a:endParaRPr lang="en-US" sz="825">
              <a:solidFill>
                <a:srgbClr val="008C9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32812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4736A-5E5F-4FBB-86AA-264154DC9543}"/>
              </a:ext>
            </a:extLst>
          </p:cNvPr>
          <p:cNvSpPr>
            <a:spLocks noGrp="1"/>
          </p:cNvSpPr>
          <p:nvPr>
            <p:ph type="title"/>
          </p:nvPr>
        </p:nvSpPr>
        <p:spPr/>
        <p:txBody>
          <a:bodyPr/>
          <a:lstStyle/>
          <a:p>
            <a:r>
              <a:rPr lang="en-US"/>
              <a:t>VPN by the numbers: 2020</a:t>
            </a:r>
          </a:p>
        </p:txBody>
      </p:sp>
      <p:graphicFrame>
        <p:nvGraphicFramePr>
          <p:cNvPr id="4" name="Table 4">
            <a:extLst>
              <a:ext uri="{FF2B5EF4-FFF2-40B4-BE49-F238E27FC236}">
                <a16:creationId xmlns:a16="http://schemas.microsoft.com/office/drawing/2014/main" id="{1C377360-C136-4BC1-A0C7-8F69B04ECF77}"/>
              </a:ext>
            </a:extLst>
          </p:cNvPr>
          <p:cNvGraphicFramePr>
            <a:graphicFrameLocks noGrp="1"/>
          </p:cNvGraphicFramePr>
          <p:nvPr/>
        </p:nvGraphicFramePr>
        <p:xfrm>
          <a:off x="1094219" y="2297485"/>
          <a:ext cx="6955564" cy="2978703"/>
        </p:xfrm>
        <a:graphic>
          <a:graphicData uri="http://schemas.openxmlformats.org/drawingml/2006/table">
            <a:tbl>
              <a:tblPr firstRow="1" bandRow="1">
                <a:tableStyleId>{F5AB1C69-6EDB-4FF4-983F-18BD219EF322}</a:tableStyleId>
              </a:tblPr>
              <a:tblGrid>
                <a:gridCol w="1738891">
                  <a:extLst>
                    <a:ext uri="{9D8B030D-6E8A-4147-A177-3AD203B41FA5}">
                      <a16:colId xmlns:a16="http://schemas.microsoft.com/office/drawing/2014/main" val="2886144653"/>
                    </a:ext>
                  </a:extLst>
                </a:gridCol>
                <a:gridCol w="1738891">
                  <a:extLst>
                    <a:ext uri="{9D8B030D-6E8A-4147-A177-3AD203B41FA5}">
                      <a16:colId xmlns:a16="http://schemas.microsoft.com/office/drawing/2014/main" val="3202606666"/>
                    </a:ext>
                  </a:extLst>
                </a:gridCol>
                <a:gridCol w="1738891">
                  <a:extLst>
                    <a:ext uri="{9D8B030D-6E8A-4147-A177-3AD203B41FA5}">
                      <a16:colId xmlns:a16="http://schemas.microsoft.com/office/drawing/2014/main" val="219418403"/>
                    </a:ext>
                  </a:extLst>
                </a:gridCol>
                <a:gridCol w="1738891">
                  <a:extLst>
                    <a:ext uri="{9D8B030D-6E8A-4147-A177-3AD203B41FA5}">
                      <a16:colId xmlns:a16="http://schemas.microsoft.com/office/drawing/2014/main" val="2317683080"/>
                    </a:ext>
                  </a:extLst>
                </a:gridCol>
              </a:tblGrid>
              <a:tr h="414972">
                <a:tc>
                  <a:txBody>
                    <a:bodyPr/>
                    <a:lstStyle/>
                    <a:p>
                      <a:endParaRPr lang="en-US" sz="1000"/>
                    </a:p>
                  </a:txBody>
                  <a:tcPr marL="68580" marR="68580" marT="34290" marB="34290"/>
                </a:tc>
                <a:tc>
                  <a:txBody>
                    <a:bodyPr/>
                    <a:lstStyle/>
                    <a:p>
                      <a:r>
                        <a:rPr lang="en-US" sz="1000" dirty="0"/>
                        <a:t>Virtual navigation only</a:t>
                      </a:r>
                    </a:p>
                  </a:txBody>
                  <a:tcPr marL="68580" marR="68580" marT="34290" marB="34290"/>
                </a:tc>
                <a:tc>
                  <a:txBody>
                    <a:bodyPr/>
                    <a:lstStyle/>
                    <a:p>
                      <a:r>
                        <a:rPr lang="en-US" sz="1000" dirty="0"/>
                        <a:t>In person navigation only</a:t>
                      </a:r>
                    </a:p>
                  </a:txBody>
                  <a:tcPr marL="68580" marR="68580" marT="34290" marB="34290"/>
                </a:tc>
                <a:tc>
                  <a:txBody>
                    <a:bodyPr/>
                    <a:lstStyle/>
                    <a:p>
                      <a:r>
                        <a:rPr lang="en-US" sz="1000"/>
                        <a:t>Combined</a:t>
                      </a:r>
                    </a:p>
                  </a:txBody>
                  <a:tcPr marL="68580" marR="68580" marT="34290" marB="34290"/>
                </a:tc>
                <a:extLst>
                  <a:ext uri="{0D108BD9-81ED-4DB2-BD59-A6C34878D82A}">
                    <a16:rowId xmlns:a16="http://schemas.microsoft.com/office/drawing/2014/main" val="4024024216"/>
                  </a:ext>
                </a:extLst>
              </a:tr>
              <a:tr h="414972">
                <a:tc>
                  <a:txBody>
                    <a:bodyPr/>
                    <a:lstStyle/>
                    <a:p>
                      <a:r>
                        <a:rPr lang="en-US" sz="1000"/>
                        <a:t>Active patients</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a:t>1,325</a:t>
                      </a:r>
                    </a:p>
                  </a:txBody>
                  <a:tcPr marL="68580" marR="68580" marT="34290" marB="34290"/>
                </a:tc>
                <a:tc>
                  <a:txBody>
                    <a:bodyPr/>
                    <a:lstStyle/>
                    <a:p>
                      <a:r>
                        <a:rPr lang="en-US" sz="1000"/>
                        <a:t>630</a:t>
                      </a:r>
                    </a:p>
                  </a:txBody>
                  <a:tcPr marL="68580" marR="68580" marT="34290" marB="34290"/>
                </a:tc>
                <a:tc>
                  <a:txBody>
                    <a:bodyPr/>
                    <a:lstStyle/>
                    <a:p>
                      <a:r>
                        <a:rPr lang="en-US" sz="1000"/>
                        <a:t>1,955</a:t>
                      </a:r>
                    </a:p>
                  </a:txBody>
                  <a:tcPr marL="68580" marR="68580" marT="34290" marB="34290"/>
                </a:tc>
                <a:extLst>
                  <a:ext uri="{0D108BD9-81ED-4DB2-BD59-A6C34878D82A}">
                    <a16:rowId xmlns:a16="http://schemas.microsoft.com/office/drawing/2014/main" val="1361112327"/>
                  </a:ext>
                </a:extLst>
              </a:tr>
              <a:tr h="716253">
                <a:tc>
                  <a:txBody>
                    <a:bodyPr/>
                    <a:lstStyle/>
                    <a:p>
                      <a:r>
                        <a:rPr lang="en-US" sz="1000"/>
                        <a:t>Reduction in ED visits</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a:t>63.8%</a:t>
                      </a:r>
                    </a:p>
                  </a:txBody>
                  <a:tcPr marL="68580" marR="68580" marT="34290" marB="34290"/>
                </a:tc>
                <a:tc>
                  <a:txBody>
                    <a:bodyPr/>
                    <a:lstStyle/>
                    <a:p>
                      <a:r>
                        <a:rPr lang="en-US" sz="1000"/>
                        <a:t>58.7%</a:t>
                      </a:r>
                    </a:p>
                  </a:txBody>
                  <a:tcPr marL="68580" marR="68580" marT="34290" marB="34290"/>
                </a:tc>
                <a:tc>
                  <a:txBody>
                    <a:bodyPr/>
                    <a:lstStyle/>
                    <a:p>
                      <a:r>
                        <a:rPr lang="en-US" sz="1000"/>
                        <a:t>62.1%</a:t>
                      </a:r>
                    </a:p>
                  </a:txBody>
                  <a:tcPr marL="68580" marR="68580" marT="34290" marB="34290"/>
                </a:tc>
                <a:extLst>
                  <a:ext uri="{0D108BD9-81ED-4DB2-BD59-A6C34878D82A}">
                    <a16:rowId xmlns:a16="http://schemas.microsoft.com/office/drawing/2014/main" val="1168381596"/>
                  </a:ext>
                </a:extLst>
              </a:tr>
              <a:tr h="716253">
                <a:tc>
                  <a:txBody>
                    <a:bodyPr/>
                    <a:lstStyle/>
                    <a:p>
                      <a:r>
                        <a:rPr lang="en-US" sz="1000"/>
                        <a:t>Completed interactions</a:t>
                      </a:r>
                    </a:p>
                  </a:txBody>
                  <a:tcPr marL="68580" marR="68580" marT="34290" marB="34290"/>
                </a:tc>
                <a:tc>
                  <a:txBody>
                    <a:bodyPr/>
                    <a:lstStyle/>
                    <a:p>
                      <a:r>
                        <a:rPr lang="en-US" sz="1000"/>
                        <a:t>18,194</a:t>
                      </a:r>
                    </a:p>
                  </a:txBody>
                  <a:tcPr marL="68580" marR="68580" marT="34290" marB="34290"/>
                </a:tc>
                <a:tc>
                  <a:txBody>
                    <a:bodyPr/>
                    <a:lstStyle/>
                    <a:p>
                      <a:r>
                        <a:rPr lang="en-US" sz="1000"/>
                        <a:t>783</a:t>
                      </a:r>
                    </a:p>
                  </a:txBody>
                  <a:tcPr marL="68580" marR="68580" marT="34290" marB="34290"/>
                </a:tc>
                <a:tc>
                  <a:txBody>
                    <a:bodyPr/>
                    <a:lstStyle/>
                    <a:p>
                      <a:r>
                        <a:rPr lang="en-US" sz="1000"/>
                        <a:t>18,977</a:t>
                      </a:r>
                    </a:p>
                  </a:txBody>
                  <a:tcPr marL="68580" marR="68580" marT="34290" marB="34290"/>
                </a:tc>
                <a:extLst>
                  <a:ext uri="{0D108BD9-81ED-4DB2-BD59-A6C34878D82A}">
                    <a16:rowId xmlns:a16="http://schemas.microsoft.com/office/drawing/2014/main" val="3730780408"/>
                  </a:ext>
                </a:extLst>
              </a:tr>
              <a:tr h="716253">
                <a:tc>
                  <a:txBody>
                    <a:bodyPr/>
                    <a:lstStyle/>
                    <a:p>
                      <a:r>
                        <a:rPr lang="en-US" sz="1000"/>
                        <a:t>Fewer billed charges</a:t>
                      </a:r>
                    </a:p>
                  </a:txBody>
                  <a:tcPr marL="68580" marR="68580" marT="34290" marB="34290"/>
                </a:tc>
                <a:tc>
                  <a:txBody>
                    <a:bodyPr/>
                    <a:lstStyle/>
                    <a:p>
                      <a:r>
                        <a:rPr lang="en-US" sz="1000"/>
                        <a:t>$5,365,401</a:t>
                      </a:r>
                    </a:p>
                  </a:txBody>
                  <a:tcPr marL="68580" marR="68580" marT="34290" marB="34290"/>
                </a:tc>
                <a:tc>
                  <a:txBody>
                    <a:bodyPr/>
                    <a:lstStyle/>
                    <a:p>
                      <a:r>
                        <a:rPr lang="en-US" sz="1000"/>
                        <a:t>$2,008,236</a:t>
                      </a:r>
                    </a:p>
                  </a:txBody>
                  <a:tcPr marL="68580" marR="68580" marT="34290" marB="34290"/>
                </a:tc>
                <a:tc>
                  <a:txBody>
                    <a:bodyPr/>
                    <a:lstStyle/>
                    <a:p>
                      <a:r>
                        <a:rPr lang="en-US" sz="1000" dirty="0"/>
                        <a:t>$7,373,638</a:t>
                      </a:r>
                    </a:p>
                  </a:txBody>
                  <a:tcPr marL="68580" marR="68580" marT="34290" marB="34290"/>
                </a:tc>
                <a:extLst>
                  <a:ext uri="{0D108BD9-81ED-4DB2-BD59-A6C34878D82A}">
                    <a16:rowId xmlns:a16="http://schemas.microsoft.com/office/drawing/2014/main" val="380776105"/>
                  </a:ext>
                </a:extLst>
              </a:tr>
            </a:tbl>
          </a:graphicData>
        </a:graphic>
      </p:graphicFrame>
    </p:spTree>
    <p:extLst>
      <p:ext uri="{BB962C8B-B14F-4D97-AF65-F5344CB8AC3E}">
        <p14:creationId xmlns:p14="http://schemas.microsoft.com/office/powerpoint/2010/main" val="29770362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D1379FA-F721-4B1A-B1FF-9A89C9F46BC4}"/>
              </a:ext>
            </a:extLst>
          </p:cNvPr>
          <p:cNvSpPr>
            <a:spLocks noGrp="1"/>
          </p:cNvSpPr>
          <p:nvPr>
            <p:ph idx="1"/>
          </p:nvPr>
        </p:nvSpPr>
        <p:spPr/>
        <p:txBody>
          <a:bodyPr/>
          <a:lstStyle/>
          <a:p>
            <a:r>
              <a:rPr lang="en-US" dirty="0"/>
              <a:t>BH Surge</a:t>
            </a:r>
          </a:p>
          <a:p>
            <a:r>
              <a:rPr lang="en-US" dirty="0"/>
              <a:t>Decreased Observation Stay</a:t>
            </a:r>
          </a:p>
          <a:p>
            <a:r>
              <a:rPr lang="en-US" dirty="0"/>
              <a:t>Higher volume of inpatients, some with very short length of stay</a:t>
            </a:r>
          </a:p>
          <a:p>
            <a:r>
              <a:rPr lang="en-US" dirty="0"/>
              <a:t>Staff shortages secondary to pandemic</a:t>
            </a:r>
          </a:p>
          <a:p>
            <a:r>
              <a:rPr lang="en-US" dirty="0"/>
              <a:t>Less staff attention  per patient</a:t>
            </a:r>
          </a:p>
          <a:p>
            <a:r>
              <a:rPr lang="en-US" dirty="0"/>
              <a:t>Less communication with outpatient providers</a:t>
            </a:r>
          </a:p>
          <a:p>
            <a:r>
              <a:rPr lang="en-US" dirty="0"/>
              <a:t>Less family engagement</a:t>
            </a:r>
          </a:p>
          <a:p>
            <a:r>
              <a:rPr lang="en-US" dirty="0"/>
              <a:t>Fewer shelter and rehab options</a:t>
            </a:r>
          </a:p>
          <a:p>
            <a:r>
              <a:rPr lang="en-US" dirty="0"/>
              <a:t>Higher overall substance abuse and suicide rates </a:t>
            </a:r>
          </a:p>
          <a:p>
            <a:r>
              <a:rPr lang="en-US"/>
              <a:t>Higher readmission rates.</a:t>
            </a:r>
            <a:endParaRPr lang="en-US" dirty="0"/>
          </a:p>
        </p:txBody>
      </p:sp>
      <p:sp>
        <p:nvSpPr>
          <p:cNvPr id="3" name="Title 2">
            <a:extLst>
              <a:ext uri="{FF2B5EF4-FFF2-40B4-BE49-F238E27FC236}">
                <a16:creationId xmlns:a16="http://schemas.microsoft.com/office/drawing/2014/main" id="{C5EAC0E3-499F-40FD-858D-3BD090A4DF3F}"/>
              </a:ext>
            </a:extLst>
          </p:cNvPr>
          <p:cNvSpPr>
            <a:spLocks noGrp="1"/>
          </p:cNvSpPr>
          <p:nvPr>
            <p:ph type="title"/>
          </p:nvPr>
        </p:nvSpPr>
        <p:spPr/>
        <p:txBody>
          <a:bodyPr/>
          <a:lstStyle/>
          <a:p>
            <a:r>
              <a:rPr lang="en-US" dirty="0"/>
              <a:t>How did Covid impact readmissions</a:t>
            </a:r>
          </a:p>
        </p:txBody>
      </p:sp>
      <p:sp>
        <p:nvSpPr>
          <p:cNvPr id="4" name="Slide Number Placeholder 3">
            <a:extLst>
              <a:ext uri="{FF2B5EF4-FFF2-40B4-BE49-F238E27FC236}">
                <a16:creationId xmlns:a16="http://schemas.microsoft.com/office/drawing/2014/main" id="{5EEF7987-AE62-421B-AF27-9D5B1982E6E5}"/>
              </a:ext>
            </a:extLst>
          </p:cNvPr>
          <p:cNvSpPr>
            <a:spLocks noGrp="1"/>
          </p:cNvSpPr>
          <p:nvPr>
            <p:ph type="sldNum" sz="quarter" idx="12"/>
          </p:nvPr>
        </p:nvSpPr>
        <p:spPr/>
        <p:txBody>
          <a:bodyPr/>
          <a:lstStyle/>
          <a:p>
            <a:fld id="{48F63A3B-78C7-47BE-AE5E-E10140E04643}" type="slidenum">
              <a:rPr lang="en-US" smtClean="0"/>
              <a:t>35</a:t>
            </a:fld>
            <a:endParaRPr lang="en-US" dirty="0"/>
          </a:p>
        </p:txBody>
      </p:sp>
    </p:spTree>
    <p:extLst>
      <p:ext uri="{BB962C8B-B14F-4D97-AF65-F5344CB8AC3E}">
        <p14:creationId xmlns:p14="http://schemas.microsoft.com/office/powerpoint/2010/main" val="37351557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DC0726A-0F71-4884-A39B-5242A7B2EA3A}"/>
              </a:ext>
            </a:extLst>
          </p:cNvPr>
          <p:cNvSpPr>
            <a:spLocks noGrp="1"/>
          </p:cNvSpPr>
          <p:nvPr>
            <p:ph idx="1"/>
          </p:nvPr>
        </p:nvSpPr>
        <p:spPr/>
        <p:txBody>
          <a:bodyPr/>
          <a:lstStyle/>
          <a:p>
            <a:r>
              <a:rPr lang="en-US" dirty="0"/>
              <a:t>In the investigation of each patient’s case, we found three common themes contributing to the readmission cycle:</a:t>
            </a:r>
          </a:p>
          <a:p>
            <a:endParaRPr lang="en-US" dirty="0"/>
          </a:p>
          <a:p>
            <a:pPr marL="0" indent="0">
              <a:buNone/>
            </a:pPr>
            <a:endParaRPr lang="en-US" dirty="0"/>
          </a:p>
          <a:p>
            <a:pPr marL="685782" lvl="1" indent="-342900">
              <a:buFont typeface="+mj-lt"/>
              <a:buAutoNum type="arabicPeriod"/>
            </a:pPr>
            <a:r>
              <a:rPr lang="en-US" dirty="0"/>
              <a:t>Addiction issues</a:t>
            </a:r>
          </a:p>
          <a:p>
            <a:pPr marL="685782" lvl="1" indent="-342900">
              <a:buFont typeface="+mj-lt"/>
              <a:buAutoNum type="arabicPeriod"/>
            </a:pPr>
            <a:r>
              <a:rPr lang="en-US" dirty="0"/>
              <a:t>Social issues</a:t>
            </a:r>
          </a:p>
          <a:p>
            <a:pPr marL="685782" lvl="1" indent="-342900">
              <a:buFont typeface="+mj-lt"/>
              <a:buAutoNum type="arabicPeriod"/>
            </a:pPr>
            <a:r>
              <a:rPr lang="en-US" dirty="0"/>
              <a:t>Follow up outpatient care location</a:t>
            </a:r>
          </a:p>
          <a:p>
            <a:pPr marL="342882" lvl="1" indent="0">
              <a:buNone/>
            </a:pPr>
            <a:endParaRPr lang="en-US" dirty="0"/>
          </a:p>
        </p:txBody>
      </p:sp>
      <p:sp>
        <p:nvSpPr>
          <p:cNvPr id="3" name="Title 2">
            <a:extLst>
              <a:ext uri="{FF2B5EF4-FFF2-40B4-BE49-F238E27FC236}">
                <a16:creationId xmlns:a16="http://schemas.microsoft.com/office/drawing/2014/main" id="{A235219D-B71C-449F-868E-92AF641DCC9D}"/>
              </a:ext>
            </a:extLst>
          </p:cNvPr>
          <p:cNvSpPr>
            <a:spLocks noGrp="1"/>
          </p:cNvSpPr>
          <p:nvPr>
            <p:ph type="title"/>
          </p:nvPr>
        </p:nvSpPr>
        <p:spPr/>
        <p:txBody>
          <a:bodyPr/>
          <a:lstStyle/>
          <a:p>
            <a:r>
              <a:rPr lang="en-US" dirty="0"/>
              <a:t>Lessons Learned</a:t>
            </a:r>
          </a:p>
        </p:txBody>
      </p:sp>
      <p:pic>
        <p:nvPicPr>
          <p:cNvPr id="8" name="Picture 7">
            <a:extLst>
              <a:ext uri="{FF2B5EF4-FFF2-40B4-BE49-F238E27FC236}">
                <a16:creationId xmlns:a16="http://schemas.microsoft.com/office/drawing/2014/main" id="{A40A01DF-F08A-431C-9116-DB167282E402}"/>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460103" y="2288983"/>
            <a:ext cx="3493698" cy="3523988"/>
          </a:xfrm>
          <a:prstGeom prst="rect">
            <a:avLst/>
          </a:prstGeom>
        </p:spPr>
      </p:pic>
      <p:sp>
        <p:nvSpPr>
          <p:cNvPr id="10" name="TextBox 9">
            <a:extLst>
              <a:ext uri="{FF2B5EF4-FFF2-40B4-BE49-F238E27FC236}">
                <a16:creationId xmlns:a16="http://schemas.microsoft.com/office/drawing/2014/main" id="{ADAD5756-61A5-45F1-85B4-EDAD614B5196}"/>
              </a:ext>
            </a:extLst>
          </p:cNvPr>
          <p:cNvSpPr txBox="1"/>
          <p:nvPr/>
        </p:nvSpPr>
        <p:spPr>
          <a:xfrm rot="1422081">
            <a:off x="6097610" y="3050090"/>
            <a:ext cx="1053324" cy="338554"/>
          </a:xfrm>
          <a:prstGeom prst="rect">
            <a:avLst/>
          </a:prstGeom>
          <a:noFill/>
        </p:spPr>
        <p:txBody>
          <a:bodyPr wrap="square" rtlCol="0">
            <a:spAutoFit/>
          </a:bodyPr>
          <a:lstStyle/>
          <a:p>
            <a:r>
              <a:rPr lang="en-US" sz="1600" dirty="0">
                <a:solidFill>
                  <a:srgbClr val="FFFF00"/>
                </a:solidFill>
                <a:latin typeface="Arial" panose="020B0604020202020204" pitchFamily="34" charset="0"/>
                <a:cs typeface="Arial" panose="020B0604020202020204" pitchFamily="34" charset="0"/>
              </a:rPr>
              <a:t>Addiction</a:t>
            </a:r>
          </a:p>
        </p:txBody>
      </p:sp>
      <p:sp>
        <p:nvSpPr>
          <p:cNvPr id="11" name="TextBox 10">
            <a:extLst>
              <a:ext uri="{FF2B5EF4-FFF2-40B4-BE49-F238E27FC236}">
                <a16:creationId xmlns:a16="http://schemas.microsoft.com/office/drawing/2014/main" id="{B0A2D726-CF8F-4A16-91E9-0518B44FD24E}"/>
              </a:ext>
            </a:extLst>
          </p:cNvPr>
          <p:cNvSpPr txBox="1"/>
          <p:nvPr/>
        </p:nvSpPr>
        <p:spPr>
          <a:xfrm rot="3406898">
            <a:off x="4714320" y="4165082"/>
            <a:ext cx="1053324" cy="338554"/>
          </a:xfrm>
          <a:prstGeom prst="rect">
            <a:avLst/>
          </a:prstGeom>
          <a:noFill/>
        </p:spPr>
        <p:txBody>
          <a:bodyPr wrap="square" rtlCol="0">
            <a:spAutoFit/>
          </a:bodyPr>
          <a:lstStyle/>
          <a:p>
            <a:r>
              <a:rPr lang="en-US" sz="1600" dirty="0">
                <a:solidFill>
                  <a:srgbClr val="FFFF00"/>
                </a:solidFill>
                <a:latin typeface="Arial" panose="020B0604020202020204" pitchFamily="34" charset="0"/>
                <a:cs typeface="Arial" panose="020B0604020202020204" pitchFamily="34" charset="0"/>
              </a:rPr>
              <a:t>Social</a:t>
            </a:r>
          </a:p>
        </p:txBody>
      </p:sp>
      <p:sp>
        <p:nvSpPr>
          <p:cNvPr id="12" name="TextBox 11">
            <a:extLst>
              <a:ext uri="{FF2B5EF4-FFF2-40B4-BE49-F238E27FC236}">
                <a16:creationId xmlns:a16="http://schemas.microsoft.com/office/drawing/2014/main" id="{310A6C1B-6A8F-4707-8C1C-0EC29CC0944E}"/>
              </a:ext>
            </a:extLst>
          </p:cNvPr>
          <p:cNvSpPr txBox="1"/>
          <p:nvPr/>
        </p:nvSpPr>
        <p:spPr>
          <a:xfrm rot="20707580">
            <a:off x="5690270" y="4936055"/>
            <a:ext cx="1450558" cy="338554"/>
          </a:xfrm>
          <a:prstGeom prst="rect">
            <a:avLst/>
          </a:prstGeom>
          <a:noFill/>
        </p:spPr>
        <p:txBody>
          <a:bodyPr wrap="square" rtlCol="0">
            <a:spAutoFit/>
          </a:bodyPr>
          <a:lstStyle/>
          <a:p>
            <a:r>
              <a:rPr lang="en-US" sz="1600" dirty="0">
                <a:solidFill>
                  <a:srgbClr val="FFFF00"/>
                </a:solidFill>
                <a:latin typeface="Arial" panose="020B0604020202020204" pitchFamily="34" charset="0"/>
                <a:cs typeface="Arial" panose="020B0604020202020204" pitchFamily="34" charset="0"/>
              </a:rPr>
              <a:t>Care Location</a:t>
            </a:r>
          </a:p>
        </p:txBody>
      </p:sp>
      <p:sp>
        <p:nvSpPr>
          <p:cNvPr id="4" name="Slide Number Placeholder 3">
            <a:extLst>
              <a:ext uri="{FF2B5EF4-FFF2-40B4-BE49-F238E27FC236}">
                <a16:creationId xmlns:a16="http://schemas.microsoft.com/office/drawing/2014/main" id="{E977D32E-7C3B-4F48-A3E3-7CF38C023BBC}"/>
              </a:ext>
            </a:extLst>
          </p:cNvPr>
          <p:cNvSpPr>
            <a:spLocks noGrp="1"/>
          </p:cNvSpPr>
          <p:nvPr>
            <p:ph type="sldNum" sz="quarter" idx="12"/>
          </p:nvPr>
        </p:nvSpPr>
        <p:spPr/>
        <p:txBody>
          <a:bodyPr/>
          <a:lstStyle/>
          <a:p>
            <a:fld id="{48F63A3B-78C7-47BE-AE5E-E10140E04643}" type="slidenum">
              <a:rPr lang="en-US" smtClean="0"/>
              <a:t>36</a:t>
            </a:fld>
            <a:endParaRPr lang="en-US" dirty="0"/>
          </a:p>
        </p:txBody>
      </p:sp>
    </p:spTree>
    <p:extLst>
      <p:ext uri="{BB962C8B-B14F-4D97-AF65-F5344CB8AC3E}">
        <p14:creationId xmlns:p14="http://schemas.microsoft.com/office/powerpoint/2010/main" val="2576302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0AF240B-DC85-4986-BFB2-6C0DAA7DADDD}"/>
              </a:ext>
            </a:extLst>
          </p:cNvPr>
          <p:cNvSpPr>
            <a:spLocks noGrp="1"/>
          </p:cNvSpPr>
          <p:nvPr>
            <p:ph idx="1"/>
          </p:nvPr>
        </p:nvSpPr>
        <p:spPr/>
        <p:txBody>
          <a:bodyPr/>
          <a:lstStyle/>
          <a:p>
            <a:r>
              <a:rPr lang="en-US" dirty="0"/>
              <a:t>Failure to prevent drug/ alcohol relapse</a:t>
            </a:r>
          </a:p>
          <a:p>
            <a:r>
              <a:rPr lang="en-US" dirty="0"/>
              <a:t>Lack of residential substance abuse treatment programs</a:t>
            </a:r>
          </a:p>
          <a:p>
            <a:r>
              <a:rPr lang="en-US" dirty="0"/>
              <a:t>Residential programs not allowing Suboxone treatment</a:t>
            </a:r>
          </a:p>
          <a:p>
            <a:r>
              <a:rPr lang="en-US" dirty="0"/>
              <a:t>Failure to keep outpatient appointment and continue medication</a:t>
            </a:r>
          </a:p>
          <a:p>
            <a:r>
              <a:rPr lang="en-US" dirty="0"/>
              <a:t>Homelessness and food insecurity</a:t>
            </a:r>
          </a:p>
          <a:p>
            <a:r>
              <a:rPr lang="en-US" dirty="0"/>
              <a:t>ED and IP medical providers continuing to prescribe benzodiazepines </a:t>
            </a:r>
            <a:r>
              <a:rPr lang="en-US"/>
              <a:t>and opioids</a:t>
            </a:r>
          </a:p>
          <a:p>
            <a:endParaRPr lang="en-US" dirty="0"/>
          </a:p>
        </p:txBody>
      </p:sp>
      <p:sp>
        <p:nvSpPr>
          <p:cNvPr id="3" name="Title 2">
            <a:extLst>
              <a:ext uri="{FF2B5EF4-FFF2-40B4-BE49-F238E27FC236}">
                <a16:creationId xmlns:a16="http://schemas.microsoft.com/office/drawing/2014/main" id="{FE57BA04-591D-4CA2-88EA-39E6346EA910}"/>
              </a:ext>
            </a:extLst>
          </p:cNvPr>
          <p:cNvSpPr>
            <a:spLocks noGrp="1"/>
          </p:cNvSpPr>
          <p:nvPr>
            <p:ph type="title"/>
          </p:nvPr>
        </p:nvSpPr>
        <p:spPr/>
        <p:txBody>
          <a:bodyPr/>
          <a:lstStyle/>
          <a:p>
            <a:r>
              <a:rPr lang="en-US" dirty="0"/>
              <a:t>Main barriers to decreasing readmission</a:t>
            </a:r>
          </a:p>
        </p:txBody>
      </p:sp>
      <p:sp>
        <p:nvSpPr>
          <p:cNvPr id="4" name="Slide Number Placeholder 3">
            <a:extLst>
              <a:ext uri="{FF2B5EF4-FFF2-40B4-BE49-F238E27FC236}">
                <a16:creationId xmlns:a16="http://schemas.microsoft.com/office/drawing/2014/main" id="{74E8F682-F4B2-45DF-9069-B505EA2EED91}"/>
              </a:ext>
            </a:extLst>
          </p:cNvPr>
          <p:cNvSpPr>
            <a:spLocks noGrp="1"/>
          </p:cNvSpPr>
          <p:nvPr>
            <p:ph type="sldNum" sz="quarter" idx="12"/>
          </p:nvPr>
        </p:nvSpPr>
        <p:spPr/>
        <p:txBody>
          <a:bodyPr/>
          <a:lstStyle/>
          <a:p>
            <a:fld id="{48F63A3B-78C7-47BE-AE5E-E10140E04643}" type="slidenum">
              <a:rPr lang="en-US" smtClean="0"/>
              <a:t>37</a:t>
            </a:fld>
            <a:endParaRPr lang="en-US" dirty="0"/>
          </a:p>
        </p:txBody>
      </p:sp>
    </p:spTree>
    <p:extLst>
      <p:ext uri="{BB962C8B-B14F-4D97-AF65-F5344CB8AC3E}">
        <p14:creationId xmlns:p14="http://schemas.microsoft.com/office/powerpoint/2010/main" val="4664943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943" y="62485"/>
            <a:ext cx="8788902" cy="1325563"/>
          </a:xfrm>
        </p:spPr>
        <p:txBody>
          <a:bodyPr anchor="ctr">
            <a:normAutofit/>
          </a:bodyPr>
          <a:lstStyle/>
          <a:p>
            <a:r>
              <a:rPr lang="en-US" dirty="0"/>
              <a:t>Lessons Learned - Spreadability</a:t>
            </a:r>
          </a:p>
        </p:txBody>
      </p:sp>
      <p:sp>
        <p:nvSpPr>
          <p:cNvPr id="4" name="Slide Number Placeholder 3"/>
          <p:cNvSpPr>
            <a:spLocks noGrp="1"/>
          </p:cNvSpPr>
          <p:nvPr>
            <p:ph type="sldNum" sz="quarter" idx="12"/>
          </p:nvPr>
        </p:nvSpPr>
        <p:spPr>
          <a:xfrm>
            <a:off x="3543300" y="6555923"/>
            <a:ext cx="2057400" cy="230868"/>
          </a:xfrm>
        </p:spPr>
        <p:txBody>
          <a:bodyPr>
            <a:normAutofit/>
          </a:bodyPr>
          <a:lstStyle/>
          <a:p>
            <a:pPr>
              <a:spcAft>
                <a:spcPts val="600"/>
              </a:spcAft>
              <a:defRPr/>
            </a:pPr>
            <a:fld id="{A6C15FFD-E457-47B6-A8DE-84CE8C69DE70}" type="slidenum">
              <a:rPr lang="en-US" smtClean="0"/>
              <a:pPr>
                <a:spcAft>
                  <a:spcPts val="600"/>
                </a:spcAft>
                <a:defRPr/>
              </a:pPr>
              <a:t>38</a:t>
            </a:fld>
            <a:endParaRPr lang="en-US"/>
          </a:p>
        </p:txBody>
      </p:sp>
      <p:graphicFrame>
        <p:nvGraphicFramePr>
          <p:cNvPr id="6" name="Content Placeholder 2">
            <a:extLst>
              <a:ext uri="{FF2B5EF4-FFF2-40B4-BE49-F238E27FC236}">
                <a16:creationId xmlns:a16="http://schemas.microsoft.com/office/drawing/2014/main" id="{6B6E6EF5-1E89-4B4B-BD29-841E8280CA57}"/>
              </a:ext>
            </a:extLst>
          </p:cNvPr>
          <p:cNvGraphicFramePr>
            <a:graphicFrameLocks noGrp="1"/>
          </p:cNvGraphicFramePr>
          <p:nvPr>
            <p:ph idx="1"/>
            <p:extLst>
              <p:ext uri="{D42A27DB-BD31-4B8C-83A1-F6EECF244321}">
                <p14:modId xmlns:p14="http://schemas.microsoft.com/office/powerpoint/2010/main" val="754322091"/>
              </p:ext>
            </p:extLst>
          </p:nvPr>
        </p:nvGraphicFramePr>
        <p:xfrm>
          <a:off x="195943" y="1726163"/>
          <a:ext cx="8788902" cy="445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02914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264D92F-FB43-4030-813A-9B1553883711}"/>
              </a:ext>
            </a:extLst>
          </p:cNvPr>
          <p:cNvSpPr>
            <a:spLocks noGrp="1"/>
          </p:cNvSpPr>
          <p:nvPr>
            <p:ph idx="1"/>
          </p:nvPr>
        </p:nvSpPr>
        <p:spPr/>
        <p:txBody>
          <a:bodyPr/>
          <a:lstStyle/>
          <a:p>
            <a:r>
              <a:rPr lang="en-US" dirty="0"/>
              <a:t>Engagement across BH Service Line and expansion into other  specialties</a:t>
            </a:r>
          </a:p>
          <a:p>
            <a:r>
              <a:rPr lang="en-US" dirty="0"/>
              <a:t>Inclusion of agencies outside of Atrium Health</a:t>
            </a:r>
          </a:p>
          <a:p>
            <a:r>
              <a:rPr lang="en-US" dirty="0"/>
              <a:t>Systematic review of cases and update of plans</a:t>
            </a:r>
          </a:p>
          <a:p>
            <a:r>
              <a:rPr lang="en-US" dirty="0"/>
              <a:t>Expansion to other health care systems</a:t>
            </a:r>
          </a:p>
          <a:p>
            <a:r>
              <a:rPr lang="en-US" dirty="0"/>
              <a:t>Ability to directly deploy resources from the HUG meeting</a:t>
            </a:r>
          </a:p>
          <a:p>
            <a:pPr lvl="1"/>
            <a:r>
              <a:rPr lang="en-US" dirty="0"/>
              <a:t>Behavioral Plans/ OT interventions</a:t>
            </a:r>
          </a:p>
          <a:p>
            <a:pPr lvl="1"/>
            <a:r>
              <a:rPr lang="en-US" dirty="0"/>
              <a:t>Direct communication with primary provider</a:t>
            </a:r>
          </a:p>
          <a:p>
            <a:pPr lvl="1"/>
            <a:r>
              <a:rPr lang="en-US" dirty="0"/>
              <a:t>Communication between ED provider and IP provider</a:t>
            </a:r>
          </a:p>
          <a:p>
            <a:pPr lvl="1"/>
            <a:r>
              <a:rPr lang="en-US" dirty="0"/>
              <a:t>Zero Suicide referral/ BH follow up calls</a:t>
            </a:r>
          </a:p>
          <a:p>
            <a:r>
              <a:rPr lang="en-US" dirty="0"/>
              <a:t>Expansion to specialized populations such as child and pregnant patients</a:t>
            </a:r>
          </a:p>
        </p:txBody>
      </p:sp>
      <p:sp>
        <p:nvSpPr>
          <p:cNvPr id="3" name="Title 2">
            <a:extLst>
              <a:ext uri="{FF2B5EF4-FFF2-40B4-BE49-F238E27FC236}">
                <a16:creationId xmlns:a16="http://schemas.microsoft.com/office/drawing/2014/main" id="{35A52A29-76F6-490E-ADB4-9EDB45A8A75F}"/>
              </a:ext>
            </a:extLst>
          </p:cNvPr>
          <p:cNvSpPr>
            <a:spLocks noGrp="1"/>
          </p:cNvSpPr>
          <p:nvPr>
            <p:ph type="title"/>
          </p:nvPr>
        </p:nvSpPr>
        <p:spPr/>
        <p:txBody>
          <a:bodyPr/>
          <a:lstStyle/>
          <a:p>
            <a:r>
              <a:rPr lang="en-US" dirty="0"/>
              <a:t>Areas for Improvement</a:t>
            </a:r>
          </a:p>
        </p:txBody>
      </p:sp>
      <p:sp>
        <p:nvSpPr>
          <p:cNvPr id="4" name="Slide Number Placeholder 3">
            <a:extLst>
              <a:ext uri="{FF2B5EF4-FFF2-40B4-BE49-F238E27FC236}">
                <a16:creationId xmlns:a16="http://schemas.microsoft.com/office/drawing/2014/main" id="{0BE0FA16-3552-49E0-8A82-21FB8A48AB16}"/>
              </a:ext>
            </a:extLst>
          </p:cNvPr>
          <p:cNvSpPr>
            <a:spLocks noGrp="1"/>
          </p:cNvSpPr>
          <p:nvPr>
            <p:ph type="sldNum" sz="quarter" idx="12"/>
          </p:nvPr>
        </p:nvSpPr>
        <p:spPr/>
        <p:txBody>
          <a:bodyPr/>
          <a:lstStyle/>
          <a:p>
            <a:fld id="{48F63A3B-78C7-47BE-AE5E-E10140E04643}" type="slidenum">
              <a:rPr lang="en-US" smtClean="0"/>
              <a:t>39</a:t>
            </a:fld>
            <a:endParaRPr lang="en-US" dirty="0"/>
          </a:p>
        </p:txBody>
      </p:sp>
    </p:spTree>
    <p:extLst>
      <p:ext uri="{BB962C8B-B14F-4D97-AF65-F5344CB8AC3E}">
        <p14:creationId xmlns:p14="http://schemas.microsoft.com/office/powerpoint/2010/main" val="46151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4EE6B3B-103C-4E4E-AF7E-F8F232DFD3A5}"/>
              </a:ext>
            </a:extLst>
          </p:cNvPr>
          <p:cNvSpPr>
            <a:spLocks noGrp="1"/>
          </p:cNvSpPr>
          <p:nvPr>
            <p:ph type="title"/>
          </p:nvPr>
        </p:nvSpPr>
        <p:spPr>
          <a:xfrm>
            <a:off x="195943" y="156720"/>
            <a:ext cx="8788902" cy="1325563"/>
          </a:xfrm>
        </p:spPr>
        <p:txBody>
          <a:bodyPr anchor="ctr">
            <a:normAutofit/>
          </a:bodyPr>
          <a:lstStyle/>
          <a:p>
            <a:r>
              <a:rPr lang="en-US" dirty="0"/>
              <a:t>Typical Interventions</a:t>
            </a:r>
          </a:p>
        </p:txBody>
      </p:sp>
      <p:sp>
        <p:nvSpPr>
          <p:cNvPr id="4" name="Slide Number Placeholder 3">
            <a:extLst>
              <a:ext uri="{FF2B5EF4-FFF2-40B4-BE49-F238E27FC236}">
                <a16:creationId xmlns:a16="http://schemas.microsoft.com/office/drawing/2014/main" id="{E5921439-BEC5-49CC-A181-DF3C11770341}"/>
              </a:ext>
            </a:extLst>
          </p:cNvPr>
          <p:cNvSpPr>
            <a:spLocks noGrp="1"/>
          </p:cNvSpPr>
          <p:nvPr>
            <p:ph type="sldNum" sz="quarter" idx="12"/>
          </p:nvPr>
        </p:nvSpPr>
        <p:spPr>
          <a:xfrm>
            <a:off x="3543300" y="6555923"/>
            <a:ext cx="2057400" cy="230868"/>
          </a:xfrm>
        </p:spPr>
        <p:txBody>
          <a:bodyPr>
            <a:normAutofit/>
          </a:bodyPr>
          <a:lstStyle/>
          <a:p>
            <a:pPr>
              <a:spcAft>
                <a:spcPts val="600"/>
              </a:spcAft>
            </a:pPr>
            <a:fld id="{48F63A3B-78C7-47BE-AE5E-E10140E04643}" type="slidenum">
              <a:rPr lang="en-US" smtClean="0"/>
              <a:pPr>
                <a:spcAft>
                  <a:spcPts val="600"/>
                </a:spcAft>
              </a:pPr>
              <a:t>4</a:t>
            </a:fld>
            <a:endParaRPr lang="en-US"/>
          </a:p>
        </p:txBody>
      </p:sp>
      <p:graphicFrame>
        <p:nvGraphicFramePr>
          <p:cNvPr id="6" name="Content Placeholder 1">
            <a:extLst>
              <a:ext uri="{FF2B5EF4-FFF2-40B4-BE49-F238E27FC236}">
                <a16:creationId xmlns:a16="http://schemas.microsoft.com/office/drawing/2014/main" id="{4EB0B34D-68D8-4E86-9BA3-079ABEDC9624}"/>
              </a:ext>
            </a:extLst>
          </p:cNvPr>
          <p:cNvGraphicFramePr>
            <a:graphicFrameLocks noGrp="1"/>
          </p:cNvGraphicFramePr>
          <p:nvPr>
            <p:ph idx="1"/>
            <p:extLst>
              <p:ext uri="{D42A27DB-BD31-4B8C-83A1-F6EECF244321}">
                <p14:modId xmlns:p14="http://schemas.microsoft.com/office/powerpoint/2010/main" val="2663418153"/>
              </p:ext>
            </p:extLst>
          </p:nvPr>
        </p:nvGraphicFramePr>
        <p:xfrm>
          <a:off x="195943" y="1726163"/>
          <a:ext cx="8788902" cy="445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9527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dirty="0"/>
              <a:t>Continue the work and collaboration</a:t>
            </a:r>
          </a:p>
          <a:p>
            <a:r>
              <a:rPr lang="en-US" dirty="0"/>
              <a:t>Continue to monitor the process and adjust as appropriate</a:t>
            </a:r>
          </a:p>
          <a:p>
            <a:r>
              <a:rPr lang="en-US" dirty="0"/>
              <a:t>Expand access to Addiction services (opened BHC Addiction services, partnering with CHA to provide addiction services to pregnant women).</a:t>
            </a:r>
          </a:p>
          <a:p>
            <a:r>
              <a:rPr lang="en-US" dirty="0"/>
              <a:t>Expanding into CHUG—child HUG.</a:t>
            </a:r>
          </a:p>
          <a:p>
            <a:r>
              <a:rPr lang="en-US" dirty="0"/>
              <a:t>Perinatal case reviews between different disciplines</a:t>
            </a:r>
          </a:p>
          <a:p>
            <a:r>
              <a:rPr lang="en-US" dirty="0"/>
              <a:t>Develop behavioral plans and safety plans easily </a:t>
            </a:r>
            <a:r>
              <a:rPr lang="en-US"/>
              <a:t>accessed and </a:t>
            </a:r>
            <a:r>
              <a:rPr lang="en-US" dirty="0"/>
              <a:t>utilized through the EMR</a:t>
            </a:r>
          </a:p>
        </p:txBody>
      </p:sp>
      <p:sp>
        <p:nvSpPr>
          <p:cNvPr id="4" name="Slide Number Placeholder 3"/>
          <p:cNvSpPr>
            <a:spLocks noGrp="1"/>
          </p:cNvSpPr>
          <p:nvPr>
            <p:ph type="sldNum" sz="quarter" idx="12"/>
          </p:nvPr>
        </p:nvSpPr>
        <p:spPr/>
        <p:txBody>
          <a:bodyPr/>
          <a:lstStyle/>
          <a:p>
            <a:pPr>
              <a:defRPr/>
            </a:pPr>
            <a:fld id="{A6C15FFD-E457-47B6-A8DE-84CE8C69DE70}" type="slidenum">
              <a:rPr lang="en-US" smtClean="0"/>
              <a:pPr>
                <a:defRPr/>
              </a:pPr>
              <a:t>40</a:t>
            </a:fld>
            <a:endParaRPr lang="en-US" dirty="0"/>
          </a:p>
        </p:txBody>
      </p:sp>
      <p:pic>
        <p:nvPicPr>
          <p:cNvPr id="6" name="Picture 5">
            <a:extLst>
              <a:ext uri="{FF2B5EF4-FFF2-40B4-BE49-F238E27FC236}">
                <a16:creationId xmlns:a16="http://schemas.microsoft.com/office/drawing/2014/main" id="{5D5F68DC-5909-4325-BB7F-EFE8D0093B9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401464" y="0"/>
            <a:ext cx="1759788" cy="1388048"/>
          </a:xfrm>
          <a:prstGeom prst="rect">
            <a:avLst/>
          </a:prstGeom>
        </p:spPr>
      </p:pic>
    </p:spTree>
    <p:extLst>
      <p:ext uri="{BB962C8B-B14F-4D97-AF65-F5344CB8AC3E}">
        <p14:creationId xmlns:p14="http://schemas.microsoft.com/office/powerpoint/2010/main" val="8714335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85686-5EA2-4FFB-83F1-949D3CEBF563}"/>
              </a:ext>
            </a:extLst>
          </p:cNvPr>
          <p:cNvSpPr>
            <a:spLocks noGrp="1"/>
          </p:cNvSpPr>
          <p:nvPr>
            <p:ph type="title"/>
          </p:nvPr>
        </p:nvSpPr>
        <p:spPr/>
        <p:txBody>
          <a:bodyPr/>
          <a:lstStyle/>
          <a:p>
            <a:r>
              <a:rPr lang="en-US" dirty="0"/>
              <a:t>Patient A</a:t>
            </a:r>
          </a:p>
        </p:txBody>
      </p:sp>
      <p:sp>
        <p:nvSpPr>
          <p:cNvPr id="3" name="Content Placeholder 2">
            <a:extLst>
              <a:ext uri="{FF2B5EF4-FFF2-40B4-BE49-F238E27FC236}">
                <a16:creationId xmlns:a16="http://schemas.microsoft.com/office/drawing/2014/main" id="{B4B88B7D-4FDD-4A10-A2C4-F330D25352F8}"/>
              </a:ext>
            </a:extLst>
          </p:cNvPr>
          <p:cNvSpPr>
            <a:spLocks noGrp="1"/>
          </p:cNvSpPr>
          <p:nvPr>
            <p:ph idx="1"/>
          </p:nvPr>
        </p:nvSpPr>
        <p:spPr/>
        <p:txBody>
          <a:bodyPr>
            <a:normAutofit fontScale="77500" lnSpcReduction="20000"/>
          </a:bodyPr>
          <a:lstStyle/>
          <a:p>
            <a:br>
              <a:rPr lang="en-US" sz="1800" b="0" i="0" u="none" strike="noStrike" baseline="0" dirty="0"/>
            </a:br>
            <a:r>
              <a:rPr lang="en-US" sz="1800" b="0" i="0" u="none" strike="noStrike" baseline="0" dirty="0"/>
              <a:t>Patient's case was reviewed by the High Utilizer Group on:10/6/20</a:t>
            </a:r>
            <a:br>
              <a:rPr lang="en-US" sz="1800" b="0" i="0" u="none" strike="noStrike" baseline="0" dirty="0"/>
            </a:br>
            <a:br>
              <a:rPr lang="en-US" sz="1800" b="0" i="0" u="none" strike="noStrike" baseline="0" dirty="0"/>
            </a:br>
            <a:r>
              <a:rPr lang="en-US" sz="1800" b="0" i="0" u="none" strike="noStrike" baseline="0" dirty="0"/>
              <a:t>Brief clinical synopsis: 30 </a:t>
            </a:r>
            <a:r>
              <a:rPr lang="en-US" sz="1800" b="0" i="0" u="none" strike="noStrike" baseline="0" dirty="0" err="1"/>
              <a:t>yo</a:t>
            </a:r>
            <a:r>
              <a:rPr lang="en-US" sz="1800" b="0" i="0" u="none" strike="noStrike" baseline="0" dirty="0"/>
              <a:t> male referred to the HUG secondary to frequent ED visits. Patient has a history of adjustment disorder, malingering, AIDS (recently diagnosed), Methamphetamine Use Disorder, Cannabis Use Disorder. He is currently homeless and reports history of sexual abuse by father as an adolescent. He has had 92 ED visits with Atrium in the last 12 months. He also is frequently seen in the </a:t>
            </a:r>
            <a:r>
              <a:rPr lang="en-US" sz="1800" b="0" i="0" u="none" strike="noStrike" baseline="0" dirty="0" err="1"/>
              <a:t>Caramont</a:t>
            </a:r>
            <a:r>
              <a:rPr lang="en-US" sz="1800" b="0" i="0" u="none" strike="noStrike" baseline="0" dirty="0"/>
              <a:t> and Novant ED's. He reports a past history of a suicide attempt by hanging, but has reported conflicting timing of that attempt at different ED visits. He is resistant to being linked to support services. He tends to be irritable in the ED. He can be combative at discharge.</a:t>
            </a:r>
            <a:br>
              <a:rPr lang="en-US" sz="1800" b="0" i="0" u="none" strike="noStrike" baseline="0" dirty="0"/>
            </a:br>
            <a:br>
              <a:rPr lang="en-US" sz="1800" b="0" i="0" u="none" strike="noStrike" baseline="0" dirty="0"/>
            </a:br>
            <a:r>
              <a:rPr lang="en-US" sz="1800" b="0" i="0" u="none" strike="noStrike" baseline="0" dirty="0"/>
              <a:t>Common presentation: Reporting SI, wanting a place to stay, wanting something to eat.</a:t>
            </a:r>
            <a:br>
              <a:rPr lang="en-US" sz="1800" b="0" i="0" u="none" strike="noStrike" baseline="0" dirty="0"/>
            </a:br>
            <a:br>
              <a:rPr lang="en-US" sz="1800" b="0" i="0" u="none" strike="noStrike" baseline="0" dirty="0"/>
            </a:br>
            <a:r>
              <a:rPr lang="en-US" sz="1800" b="0" i="0" u="none" strike="noStrike" baseline="0" dirty="0"/>
              <a:t>Past medical history: AIDS</a:t>
            </a:r>
            <a:br>
              <a:rPr lang="en-US" sz="1800" b="0" i="0" u="none" strike="noStrike" baseline="0" dirty="0"/>
            </a:br>
            <a:br>
              <a:rPr lang="en-US" sz="1800" b="0" i="0" u="none" strike="noStrike" baseline="0" dirty="0"/>
            </a:br>
            <a:r>
              <a:rPr lang="en-US" sz="1800" b="0" i="0" u="none" strike="noStrike" baseline="0" dirty="0"/>
              <a:t>Social support: Homeless.</a:t>
            </a:r>
            <a:br>
              <a:rPr lang="en-US" sz="1800" b="0" i="0" u="none" strike="noStrike" baseline="0" dirty="0"/>
            </a:br>
            <a:br>
              <a:rPr lang="en-US" sz="1800" b="0" i="0" u="none" strike="noStrike" baseline="0" dirty="0"/>
            </a:br>
            <a:r>
              <a:rPr lang="en-US" sz="1800" b="0" i="0" u="none" strike="noStrike" baseline="0" dirty="0"/>
              <a:t>All treatment options from a high utilizing meeting should be considered in the context of patient's clinical presentation. Other options may be more reasonable depending on the patient's presentation.</a:t>
            </a:r>
            <a:br>
              <a:rPr lang="en-US" sz="1800" b="0" i="0" u="none" strike="noStrike" baseline="0" dirty="0"/>
            </a:br>
            <a:r>
              <a:rPr lang="en-US" sz="1800" b="0" i="0" u="none" strike="noStrike" baseline="0" dirty="0"/>
              <a:t>Treatment options to consider:</a:t>
            </a:r>
            <a:br>
              <a:rPr lang="en-US" sz="1800" b="0" i="0" u="none" strike="noStrike" baseline="0" dirty="0"/>
            </a:br>
            <a:r>
              <a:rPr lang="en-US" sz="1800" b="0" i="0" u="none" strike="noStrike" baseline="0" dirty="0"/>
              <a:t>1. Please avoid controlled substances if at all possible.</a:t>
            </a:r>
            <a:br>
              <a:rPr lang="en-US" sz="1800" b="0" i="0" u="none" strike="noStrike" baseline="0" dirty="0"/>
            </a:br>
            <a:r>
              <a:rPr lang="en-US" sz="1800" b="0" i="0" u="none" strike="noStrike" baseline="0" dirty="0"/>
              <a:t>2. Consider referral to Cadre.</a:t>
            </a:r>
            <a:br>
              <a:rPr lang="en-US" sz="1800" b="0" i="0" u="none" strike="noStrike" baseline="0" dirty="0"/>
            </a:br>
            <a:r>
              <a:rPr lang="en-US" sz="1800" b="0" i="0" u="none" strike="noStrike" baseline="0" dirty="0"/>
              <a:t>3. Be aware he can be combative at discharge and have security on stand by,.</a:t>
            </a:r>
            <a:br>
              <a:rPr lang="en-US" sz="1800" b="0" i="0" u="none" strike="noStrike" baseline="0" dirty="0"/>
            </a:br>
            <a:r>
              <a:rPr lang="en-US" sz="1800" b="0" i="0" u="none" strike="noStrike" baseline="0" dirty="0"/>
              <a:t>4. Have Medic consistently take him to BHC ED, regardless of his request, if not acutely medically ill.</a:t>
            </a:r>
            <a:br>
              <a:rPr lang="en-US" sz="1800" b="0" i="0" u="none" strike="noStrike" baseline="0" dirty="0"/>
            </a:br>
            <a:r>
              <a:rPr lang="en-US" sz="1800" b="0" i="0" u="none" strike="noStrike" baseline="0" dirty="0"/>
              <a:t>5. Please minimize comfort care including sandwiches and blankets.</a:t>
            </a:r>
            <a:br>
              <a:rPr lang="en-US" sz="1800" b="0" i="0" u="none" strike="noStrike" baseline="0" dirty="0"/>
            </a:br>
            <a:r>
              <a:rPr lang="en-US" sz="1800" b="0" i="0" u="none" strike="noStrike" baseline="0" dirty="0"/>
              <a:t>6. Referral to psychosocial rehab at </a:t>
            </a:r>
            <a:r>
              <a:rPr lang="en-US" sz="1800" b="0" i="0" u="none" strike="noStrike" baseline="0" dirty="0" err="1"/>
              <a:t>InnerVision</a:t>
            </a:r>
            <a:r>
              <a:rPr lang="en-US" sz="1800" b="0" i="0" u="none" strike="noStrike" baseline="0" dirty="0"/>
              <a:t>, or other PSR options.</a:t>
            </a:r>
            <a:br>
              <a:rPr lang="en-US" sz="1800" b="0" i="0" u="none" strike="noStrike" baseline="0" dirty="0"/>
            </a:br>
            <a:r>
              <a:rPr lang="en-US" sz="1800" b="0" i="0" u="none" strike="noStrike" baseline="0" dirty="0"/>
              <a:t>7. Please contact Laura Covian at Community Care Bridge when patient presents in the ED 704-223-5003.</a:t>
            </a:r>
            <a:br>
              <a:rPr lang="en-US" sz="1800" b="0" i="0" u="none" strike="noStrike" baseline="0" dirty="0"/>
            </a:br>
            <a:endParaRPr lang="en-US" sz="1800" b="0" i="0" u="none" strike="noStrike" baseline="0" dirty="0"/>
          </a:p>
          <a:p>
            <a:endParaRPr lang="en-US" dirty="0"/>
          </a:p>
        </p:txBody>
      </p:sp>
      <p:sp>
        <p:nvSpPr>
          <p:cNvPr id="4" name="Slide Number Placeholder 3">
            <a:extLst>
              <a:ext uri="{FF2B5EF4-FFF2-40B4-BE49-F238E27FC236}">
                <a16:creationId xmlns:a16="http://schemas.microsoft.com/office/drawing/2014/main" id="{F35729EA-18C8-45FB-A1B2-FFE6AE9D44B6}"/>
              </a:ext>
            </a:extLst>
          </p:cNvPr>
          <p:cNvSpPr>
            <a:spLocks noGrp="1"/>
          </p:cNvSpPr>
          <p:nvPr>
            <p:ph type="sldNum" sz="quarter" idx="12"/>
          </p:nvPr>
        </p:nvSpPr>
        <p:spPr/>
        <p:txBody>
          <a:bodyPr/>
          <a:lstStyle/>
          <a:p>
            <a:fld id="{48F63A3B-78C7-47BE-AE5E-E10140E04643}" type="slidenum">
              <a:rPr lang="en-US" smtClean="0"/>
              <a:t>41</a:t>
            </a:fld>
            <a:endParaRPr lang="en-US" dirty="0"/>
          </a:p>
        </p:txBody>
      </p:sp>
    </p:spTree>
    <p:extLst>
      <p:ext uri="{BB962C8B-B14F-4D97-AF65-F5344CB8AC3E}">
        <p14:creationId xmlns:p14="http://schemas.microsoft.com/office/powerpoint/2010/main" val="5231826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9EF6D-0A66-4D45-AC9B-D1C6C14E2D02}"/>
              </a:ext>
            </a:extLst>
          </p:cNvPr>
          <p:cNvSpPr>
            <a:spLocks noGrp="1"/>
          </p:cNvSpPr>
          <p:nvPr>
            <p:ph type="title"/>
          </p:nvPr>
        </p:nvSpPr>
        <p:spPr/>
        <p:txBody>
          <a:bodyPr/>
          <a:lstStyle/>
          <a:p>
            <a:r>
              <a:rPr lang="en-US" dirty="0"/>
              <a:t>Patient B</a:t>
            </a:r>
          </a:p>
        </p:txBody>
      </p:sp>
      <p:sp>
        <p:nvSpPr>
          <p:cNvPr id="3" name="Content Placeholder 2">
            <a:extLst>
              <a:ext uri="{FF2B5EF4-FFF2-40B4-BE49-F238E27FC236}">
                <a16:creationId xmlns:a16="http://schemas.microsoft.com/office/drawing/2014/main" id="{8D70784D-EDF8-443E-8168-6D9678FBFE32}"/>
              </a:ext>
            </a:extLst>
          </p:cNvPr>
          <p:cNvSpPr>
            <a:spLocks noGrp="1"/>
          </p:cNvSpPr>
          <p:nvPr>
            <p:ph idx="1"/>
          </p:nvPr>
        </p:nvSpPr>
        <p:spPr/>
        <p:txBody>
          <a:bodyPr>
            <a:normAutofit fontScale="70000" lnSpcReduction="20000"/>
          </a:bodyPr>
          <a:lstStyle/>
          <a:p>
            <a:r>
              <a:rPr lang="en-US" sz="1800" b="0" i="0" u="none" strike="noStrike" baseline="0" dirty="0"/>
              <a:t>Patient's case was reviewed by the High Utilizer Group on: 8/19/20</a:t>
            </a:r>
            <a:br>
              <a:rPr lang="en-US" sz="1800" b="0" i="0" u="none" strike="noStrike" baseline="0" dirty="0"/>
            </a:br>
            <a:r>
              <a:rPr lang="en-US" sz="1800" b="0" i="0" u="none" strike="noStrike" baseline="0" dirty="0"/>
              <a:t>Brief clinical synopsis: 49 </a:t>
            </a:r>
            <a:r>
              <a:rPr lang="en-US" sz="1800" b="0" i="0" u="none" strike="noStrike" baseline="0" dirty="0" err="1"/>
              <a:t>yo</a:t>
            </a:r>
            <a:r>
              <a:rPr lang="en-US" sz="1800" b="0" i="0" u="none" strike="noStrike" baseline="0" dirty="0"/>
              <a:t> female with significant history of polysubstance use disorder. Recently alcohol has been her drug of choice. Drinks significantly everyday. She has Bipolar Disorder and PTSD. She accidentally ran over her 3 </a:t>
            </a:r>
            <a:r>
              <a:rPr lang="en-US" sz="1800" b="0" i="0" u="none" strike="noStrike" baseline="0" dirty="0" err="1"/>
              <a:t>yo</a:t>
            </a:r>
            <a:r>
              <a:rPr lang="en-US" sz="1800" b="0" i="0" u="none" strike="noStrike" baseline="0" dirty="0"/>
              <a:t> son and he died. Her husband died of cancer. Her grown daughters refuse to have contact with her. She lives with a roommate who wanted romantic relationship she does not like. He works all day and she is alone day. She enjoys inpatient environment and socialization. Does not like having room restriction for medical concerns here. She has done well at Hope Haven in the past, but not in other substance abuse programs. she has poor self esteem. Has had OT interventions inpatient to work on self care. She lives in Union County and has no transportation. She has expressed concerns of not being safe in her home with roommate.</a:t>
            </a:r>
            <a:br>
              <a:rPr lang="en-US" sz="1800" b="0" i="0" u="none" strike="noStrike" baseline="0" dirty="0"/>
            </a:br>
            <a:br>
              <a:rPr lang="en-US" sz="1800" b="0" i="0" u="none" strike="noStrike" baseline="0" dirty="0"/>
            </a:br>
            <a:r>
              <a:rPr lang="en-US" sz="1800" b="0" i="0" u="none" strike="noStrike" baseline="0" dirty="0"/>
              <a:t>Common presentation: Presents with suicidal ideation without plan, with elevated BAL</a:t>
            </a:r>
            <a:br>
              <a:rPr lang="en-US" sz="1800" b="0" i="0" u="none" strike="noStrike" baseline="0" dirty="0"/>
            </a:br>
            <a:br>
              <a:rPr lang="en-US" sz="1800" b="0" i="0" u="none" strike="noStrike" baseline="0" dirty="0"/>
            </a:br>
            <a:r>
              <a:rPr lang="en-US" sz="1800" b="0" i="0" u="none" strike="noStrike" baseline="0" dirty="0"/>
              <a:t>Past medical trials: Every antidepressant except Trintellix and Zoloft, Has tried Lithium and Depakote, Buspar and Naltrexone.</a:t>
            </a:r>
            <a:br>
              <a:rPr lang="en-US" sz="1800" b="0" i="0" u="none" strike="noStrike" baseline="0" dirty="0"/>
            </a:br>
            <a:br>
              <a:rPr lang="en-US" sz="1800" b="0" i="0" u="none" strike="noStrike" baseline="0" dirty="0"/>
            </a:br>
            <a:r>
              <a:rPr lang="en-US" sz="1800" b="0" i="0" u="none" strike="noStrike" baseline="0" dirty="0"/>
              <a:t>Past medical history: Obesity, HTN.</a:t>
            </a:r>
            <a:br>
              <a:rPr lang="en-US" sz="1800" b="0" i="0" u="none" strike="noStrike" baseline="0" dirty="0"/>
            </a:br>
            <a:br>
              <a:rPr lang="en-US" sz="1800" b="0" i="0" u="none" strike="noStrike" baseline="0" dirty="0"/>
            </a:br>
            <a:r>
              <a:rPr lang="en-US" sz="1800" b="0" i="0" u="none" strike="noStrike" baseline="0" dirty="0"/>
              <a:t>Social support: Roommate</a:t>
            </a:r>
            <a:br>
              <a:rPr lang="en-US" sz="1800" b="0" i="0" u="none" strike="noStrike" baseline="0" dirty="0"/>
            </a:br>
            <a:br>
              <a:rPr lang="en-US" sz="1800" b="0" i="0" u="none" strike="noStrike" baseline="0" dirty="0"/>
            </a:br>
            <a:r>
              <a:rPr lang="en-US" sz="1800" b="0" i="0" u="none" strike="noStrike" baseline="0" dirty="0"/>
              <a:t>Treatment options to consider:</a:t>
            </a:r>
            <a:br>
              <a:rPr lang="en-US" sz="1800" b="0" i="0" u="none" strike="noStrike" baseline="0" dirty="0"/>
            </a:br>
            <a:r>
              <a:rPr lang="en-US" sz="1800" b="0" i="0" u="none" strike="noStrike" baseline="0" dirty="0"/>
              <a:t>1. All treatment options from a high utilizing meeting should be considered in the context of patient's clinical presentation. Other options may be more reasonable depending on the patient's presentation.</a:t>
            </a:r>
            <a:br>
              <a:rPr lang="en-US" sz="1800" b="0" i="0" u="none" strike="noStrike" baseline="0" dirty="0"/>
            </a:br>
            <a:r>
              <a:rPr lang="en-US" sz="1800" b="0" i="0" u="none" strike="noStrike" baseline="0" dirty="0"/>
              <a:t>2. Please no controlled substances either benzo's or opiates in ED or IP outside of detox protocol.</a:t>
            </a:r>
            <a:br>
              <a:rPr lang="en-US" sz="1800" b="0" i="0" u="none" strike="noStrike" baseline="0" dirty="0"/>
            </a:br>
            <a:r>
              <a:rPr lang="en-US" sz="1800" b="0" i="0" u="none" strike="noStrike" baseline="0" dirty="0"/>
              <a:t>3. Referral to McCleod or </a:t>
            </a:r>
            <a:r>
              <a:rPr lang="en-US" sz="1800" b="0" i="0" u="none" strike="noStrike" baseline="0" dirty="0" err="1"/>
              <a:t>Anuvia</a:t>
            </a:r>
            <a:r>
              <a:rPr lang="en-US" sz="1800" b="0" i="0" u="none" strike="noStrike" baseline="0" dirty="0"/>
              <a:t> for 28 day program with plan to transition to Hope Haven.</a:t>
            </a:r>
            <a:br>
              <a:rPr lang="en-US" sz="1800" b="0" i="0" u="none" strike="noStrike" baseline="0" dirty="0"/>
            </a:br>
            <a:r>
              <a:rPr lang="en-US" sz="1800" b="0" i="0" u="none" strike="noStrike" baseline="0" dirty="0"/>
              <a:t>4. Explore </a:t>
            </a:r>
            <a:r>
              <a:rPr lang="en-US" sz="1800" b="0" i="0" u="none" strike="noStrike" baseline="0"/>
              <a:t>if there </a:t>
            </a:r>
            <a:r>
              <a:rPr lang="en-US" sz="1800" b="0" i="0" u="none" strike="noStrike" baseline="0" dirty="0"/>
              <a:t>is domestic violence in the house.</a:t>
            </a:r>
            <a:br>
              <a:rPr lang="en-US" sz="1800" b="0" i="0" u="none" strike="noStrike" baseline="0" dirty="0"/>
            </a:br>
            <a:r>
              <a:rPr lang="en-US" sz="1800" b="0" i="0" u="none" strike="noStrike" baseline="0" dirty="0"/>
              <a:t>5. Community Care bridge can assist with transportation to appointments.</a:t>
            </a:r>
            <a:br>
              <a:rPr lang="en-US" sz="1800" b="0" i="0" u="none" strike="noStrike" baseline="0" dirty="0"/>
            </a:br>
            <a:r>
              <a:rPr lang="en-US" sz="1800" b="0" i="0" u="none" strike="noStrike" baseline="0" dirty="0"/>
              <a:t>6. Attempt to keep LOS as short as possible and discharge directly to </a:t>
            </a:r>
            <a:r>
              <a:rPr lang="en-US" sz="1800" b="0" i="0" u="none" strike="noStrike" baseline="0" dirty="0" err="1"/>
              <a:t>Anuvia</a:t>
            </a:r>
            <a:r>
              <a:rPr lang="en-US" sz="1800" b="0" i="0" u="none" strike="noStrike" baseline="0" dirty="0"/>
              <a:t> or McCleod.</a:t>
            </a:r>
            <a:br>
              <a:rPr lang="en-US" sz="1800" b="0" i="0" u="none" strike="noStrike" baseline="0" dirty="0"/>
            </a:br>
            <a:r>
              <a:rPr lang="en-US" sz="1800" b="0" i="0" u="none" strike="noStrike" baseline="0" dirty="0"/>
              <a:t>7. If she states she just wants to go home and see her Mom--this is a suicidal remark as her mother is deceased.</a:t>
            </a:r>
          </a:p>
          <a:p>
            <a:endParaRPr lang="en-US" dirty="0"/>
          </a:p>
        </p:txBody>
      </p:sp>
      <p:sp>
        <p:nvSpPr>
          <p:cNvPr id="4" name="Slide Number Placeholder 3">
            <a:extLst>
              <a:ext uri="{FF2B5EF4-FFF2-40B4-BE49-F238E27FC236}">
                <a16:creationId xmlns:a16="http://schemas.microsoft.com/office/drawing/2014/main" id="{9618BDBF-92E8-49A9-8B1D-8C24A8F697B7}"/>
              </a:ext>
            </a:extLst>
          </p:cNvPr>
          <p:cNvSpPr>
            <a:spLocks noGrp="1"/>
          </p:cNvSpPr>
          <p:nvPr>
            <p:ph type="sldNum" sz="quarter" idx="12"/>
          </p:nvPr>
        </p:nvSpPr>
        <p:spPr/>
        <p:txBody>
          <a:bodyPr/>
          <a:lstStyle/>
          <a:p>
            <a:fld id="{48F63A3B-78C7-47BE-AE5E-E10140E04643}" type="slidenum">
              <a:rPr lang="en-US" smtClean="0"/>
              <a:t>42</a:t>
            </a:fld>
            <a:endParaRPr lang="en-US" dirty="0"/>
          </a:p>
        </p:txBody>
      </p:sp>
    </p:spTree>
    <p:extLst>
      <p:ext uri="{BB962C8B-B14F-4D97-AF65-F5344CB8AC3E}">
        <p14:creationId xmlns:p14="http://schemas.microsoft.com/office/powerpoint/2010/main" val="30962174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9356" y="3280519"/>
            <a:ext cx="7772400" cy="685801"/>
          </a:xfrm>
        </p:spPr>
        <p:txBody>
          <a:bodyPr/>
          <a:lstStyle/>
          <a:p>
            <a:r>
              <a:rPr lang="en-US" sz="4000" dirty="0"/>
              <a:t>Questions</a:t>
            </a:r>
          </a:p>
        </p:txBody>
      </p:sp>
    </p:spTree>
    <p:extLst>
      <p:ext uri="{BB962C8B-B14F-4D97-AF65-F5344CB8AC3E}">
        <p14:creationId xmlns:p14="http://schemas.microsoft.com/office/powerpoint/2010/main" val="1428942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4A0D1-DC69-42EA-90CA-1B8964E708E6}"/>
              </a:ext>
            </a:extLst>
          </p:cNvPr>
          <p:cNvSpPr>
            <a:spLocks noGrp="1"/>
          </p:cNvSpPr>
          <p:nvPr>
            <p:ph type="title"/>
          </p:nvPr>
        </p:nvSpPr>
        <p:spPr>
          <a:xfrm>
            <a:off x="195943" y="156720"/>
            <a:ext cx="8788902" cy="1325563"/>
          </a:xfrm>
        </p:spPr>
        <p:txBody>
          <a:bodyPr anchor="ctr">
            <a:normAutofit/>
          </a:bodyPr>
          <a:lstStyle/>
          <a:p>
            <a:r>
              <a:rPr lang="en-US" dirty="0"/>
              <a:t>ACT team and Court ordered outpatient</a:t>
            </a:r>
          </a:p>
        </p:txBody>
      </p:sp>
      <p:sp>
        <p:nvSpPr>
          <p:cNvPr id="8" name="Content Placeholder 2">
            <a:extLst>
              <a:ext uri="{FF2B5EF4-FFF2-40B4-BE49-F238E27FC236}">
                <a16:creationId xmlns:a16="http://schemas.microsoft.com/office/drawing/2014/main" id="{833E12C6-678F-45A6-8296-230C54F1D007}"/>
              </a:ext>
            </a:extLst>
          </p:cNvPr>
          <p:cNvSpPr>
            <a:spLocks noGrp="1"/>
          </p:cNvSpPr>
          <p:nvPr>
            <p:ph idx="1"/>
          </p:nvPr>
        </p:nvSpPr>
        <p:spPr>
          <a:xfrm>
            <a:off x="195943" y="1726163"/>
            <a:ext cx="8788902" cy="4450800"/>
          </a:xfrm>
        </p:spPr>
        <p:txBody>
          <a:bodyPr>
            <a:normAutofit/>
          </a:bodyPr>
          <a:lstStyle/>
          <a:p>
            <a:r>
              <a:rPr lang="en-US"/>
              <a:t>Lengthy process to get patient accepted</a:t>
            </a:r>
          </a:p>
          <a:p>
            <a:r>
              <a:rPr lang="en-US"/>
              <a:t>Funding source</a:t>
            </a:r>
          </a:p>
          <a:p>
            <a:r>
              <a:rPr lang="en-US"/>
              <a:t>Patient still has to agree and cooperate</a:t>
            </a:r>
          </a:p>
          <a:p>
            <a:r>
              <a:rPr lang="en-US"/>
              <a:t>Patient must have appropriate diagnosis</a:t>
            </a:r>
          </a:p>
          <a:p>
            <a:r>
              <a:rPr lang="en-US"/>
              <a:t>Court order must  be enforced</a:t>
            </a:r>
          </a:p>
          <a:p>
            <a:r>
              <a:rPr lang="en-US"/>
              <a:t>Court orders are less effective with patients who have substance abuse</a:t>
            </a:r>
          </a:p>
        </p:txBody>
      </p:sp>
      <p:sp>
        <p:nvSpPr>
          <p:cNvPr id="4" name="Slide Number Placeholder 3">
            <a:extLst>
              <a:ext uri="{FF2B5EF4-FFF2-40B4-BE49-F238E27FC236}">
                <a16:creationId xmlns:a16="http://schemas.microsoft.com/office/drawing/2014/main" id="{CF699AAB-9269-4FC4-8EDA-FB9204EC9BDE}"/>
              </a:ext>
            </a:extLst>
          </p:cNvPr>
          <p:cNvSpPr>
            <a:spLocks noGrp="1"/>
          </p:cNvSpPr>
          <p:nvPr>
            <p:ph type="sldNum" sz="quarter" idx="12"/>
          </p:nvPr>
        </p:nvSpPr>
        <p:spPr>
          <a:xfrm>
            <a:off x="3543300" y="6555923"/>
            <a:ext cx="2057400" cy="230868"/>
          </a:xfrm>
        </p:spPr>
        <p:txBody>
          <a:bodyPr>
            <a:normAutofit/>
          </a:bodyPr>
          <a:lstStyle/>
          <a:p>
            <a:pPr>
              <a:spcAft>
                <a:spcPts val="600"/>
              </a:spcAft>
            </a:pPr>
            <a:fld id="{48F63A3B-78C7-47BE-AE5E-E10140E04643}" type="slidenum">
              <a:rPr lang="en-US" smtClean="0"/>
              <a:pPr>
                <a:spcAft>
                  <a:spcPts val="600"/>
                </a:spcAft>
              </a:pPr>
              <a:t>5</a:t>
            </a:fld>
            <a:endParaRPr lang="en-US"/>
          </a:p>
        </p:txBody>
      </p:sp>
    </p:spTree>
    <p:extLst>
      <p:ext uri="{BB962C8B-B14F-4D97-AF65-F5344CB8AC3E}">
        <p14:creationId xmlns:p14="http://schemas.microsoft.com/office/powerpoint/2010/main" val="334341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85692-5484-437F-B7C6-B0E2A8157665}"/>
              </a:ext>
            </a:extLst>
          </p:cNvPr>
          <p:cNvSpPr>
            <a:spLocks noGrp="1"/>
          </p:cNvSpPr>
          <p:nvPr>
            <p:ph type="title"/>
          </p:nvPr>
        </p:nvSpPr>
        <p:spPr>
          <a:xfrm>
            <a:off x="195943" y="156720"/>
            <a:ext cx="8788902" cy="1325563"/>
          </a:xfrm>
        </p:spPr>
        <p:txBody>
          <a:bodyPr anchor="ctr">
            <a:normAutofit/>
          </a:bodyPr>
          <a:lstStyle/>
          <a:p>
            <a:r>
              <a:rPr lang="en-US" dirty="0"/>
              <a:t>Longer Length of Stay</a:t>
            </a:r>
          </a:p>
        </p:txBody>
      </p:sp>
      <p:sp>
        <p:nvSpPr>
          <p:cNvPr id="3" name="Content Placeholder 2">
            <a:extLst>
              <a:ext uri="{FF2B5EF4-FFF2-40B4-BE49-F238E27FC236}">
                <a16:creationId xmlns:a16="http://schemas.microsoft.com/office/drawing/2014/main" id="{4EA4F61B-FA8F-4B66-9659-3A516F33CC50}"/>
              </a:ext>
            </a:extLst>
          </p:cNvPr>
          <p:cNvSpPr>
            <a:spLocks noGrp="1"/>
          </p:cNvSpPr>
          <p:nvPr>
            <p:ph idx="1"/>
          </p:nvPr>
        </p:nvSpPr>
        <p:spPr>
          <a:xfrm>
            <a:off x="195943" y="1726163"/>
            <a:ext cx="8788902" cy="4450800"/>
          </a:xfrm>
        </p:spPr>
        <p:txBody>
          <a:bodyPr>
            <a:normAutofit/>
          </a:bodyPr>
          <a:lstStyle/>
          <a:p>
            <a:r>
              <a:rPr lang="en-US" dirty="0"/>
              <a:t>Cannot be readmitted while you are still in the hospital</a:t>
            </a:r>
          </a:p>
          <a:p>
            <a:r>
              <a:rPr lang="en-US" dirty="0"/>
              <a:t>Fosters dependence</a:t>
            </a:r>
          </a:p>
          <a:p>
            <a:r>
              <a:rPr lang="en-US" dirty="0"/>
              <a:t>Can cause patient to lose job, housing</a:t>
            </a:r>
          </a:p>
        </p:txBody>
      </p:sp>
      <p:sp>
        <p:nvSpPr>
          <p:cNvPr id="4" name="Slide Number Placeholder 3">
            <a:extLst>
              <a:ext uri="{FF2B5EF4-FFF2-40B4-BE49-F238E27FC236}">
                <a16:creationId xmlns:a16="http://schemas.microsoft.com/office/drawing/2014/main" id="{0A238680-A3AF-4E7B-8C05-F072962AC20B}"/>
              </a:ext>
            </a:extLst>
          </p:cNvPr>
          <p:cNvSpPr>
            <a:spLocks noGrp="1"/>
          </p:cNvSpPr>
          <p:nvPr>
            <p:ph type="sldNum" sz="quarter" idx="12"/>
          </p:nvPr>
        </p:nvSpPr>
        <p:spPr>
          <a:xfrm>
            <a:off x="3543300" y="6555923"/>
            <a:ext cx="2057400" cy="230868"/>
          </a:xfrm>
        </p:spPr>
        <p:txBody>
          <a:bodyPr>
            <a:normAutofit/>
          </a:bodyPr>
          <a:lstStyle/>
          <a:p>
            <a:pPr>
              <a:spcAft>
                <a:spcPts val="600"/>
              </a:spcAft>
            </a:pPr>
            <a:fld id="{48F63A3B-78C7-47BE-AE5E-E10140E04643}" type="slidenum">
              <a:rPr lang="en-US" smtClean="0"/>
              <a:pPr>
                <a:spcAft>
                  <a:spcPts val="600"/>
                </a:spcAft>
              </a:pPr>
              <a:t>6</a:t>
            </a:fld>
            <a:endParaRPr lang="en-US"/>
          </a:p>
        </p:txBody>
      </p:sp>
    </p:spTree>
    <p:extLst>
      <p:ext uri="{BB962C8B-B14F-4D97-AF65-F5344CB8AC3E}">
        <p14:creationId xmlns:p14="http://schemas.microsoft.com/office/powerpoint/2010/main" val="1817570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28A0C-0CDC-4A49-950F-70E4A04432EF}"/>
              </a:ext>
            </a:extLst>
          </p:cNvPr>
          <p:cNvSpPr>
            <a:spLocks noGrp="1"/>
          </p:cNvSpPr>
          <p:nvPr>
            <p:ph type="title"/>
          </p:nvPr>
        </p:nvSpPr>
        <p:spPr/>
        <p:txBody>
          <a:bodyPr/>
          <a:lstStyle/>
          <a:p>
            <a:r>
              <a:rPr lang="en-US" dirty="0"/>
              <a:t>Case management/ Outpatient services</a:t>
            </a:r>
          </a:p>
        </p:txBody>
      </p:sp>
      <p:sp>
        <p:nvSpPr>
          <p:cNvPr id="3" name="Content Placeholder 2">
            <a:extLst>
              <a:ext uri="{FF2B5EF4-FFF2-40B4-BE49-F238E27FC236}">
                <a16:creationId xmlns:a16="http://schemas.microsoft.com/office/drawing/2014/main" id="{234898C6-98B1-4BAB-B5EA-9CFE3BD4BBB9}"/>
              </a:ext>
            </a:extLst>
          </p:cNvPr>
          <p:cNvSpPr>
            <a:spLocks noGrp="1"/>
          </p:cNvSpPr>
          <p:nvPr>
            <p:ph idx="1"/>
          </p:nvPr>
        </p:nvSpPr>
        <p:spPr/>
        <p:txBody>
          <a:bodyPr/>
          <a:lstStyle/>
          <a:p>
            <a:r>
              <a:rPr lang="en-US" dirty="0"/>
              <a:t>Patient must engage</a:t>
            </a:r>
          </a:p>
          <a:p>
            <a:r>
              <a:rPr lang="en-US" dirty="0"/>
              <a:t>Transportation issues</a:t>
            </a:r>
          </a:p>
          <a:p>
            <a:r>
              <a:rPr lang="en-US" dirty="0"/>
              <a:t>Less monitoring of  compliance</a:t>
            </a:r>
          </a:p>
          <a:p>
            <a:r>
              <a:rPr lang="en-US" dirty="0"/>
              <a:t>Vulnerable to substance abuse relapse</a:t>
            </a:r>
          </a:p>
          <a:p>
            <a:r>
              <a:rPr lang="en-US" dirty="0"/>
              <a:t>No show rate is very high</a:t>
            </a:r>
          </a:p>
        </p:txBody>
      </p:sp>
      <p:sp>
        <p:nvSpPr>
          <p:cNvPr id="4" name="Slide Number Placeholder 3">
            <a:extLst>
              <a:ext uri="{FF2B5EF4-FFF2-40B4-BE49-F238E27FC236}">
                <a16:creationId xmlns:a16="http://schemas.microsoft.com/office/drawing/2014/main" id="{BB39F043-5CAA-4D6A-B53D-33FC4ACDA3F3}"/>
              </a:ext>
            </a:extLst>
          </p:cNvPr>
          <p:cNvSpPr>
            <a:spLocks noGrp="1"/>
          </p:cNvSpPr>
          <p:nvPr>
            <p:ph type="sldNum" sz="quarter" idx="12"/>
          </p:nvPr>
        </p:nvSpPr>
        <p:spPr/>
        <p:txBody>
          <a:bodyPr/>
          <a:lstStyle/>
          <a:p>
            <a:fld id="{48F63A3B-78C7-47BE-AE5E-E10140E04643}" type="slidenum">
              <a:rPr lang="en-US" smtClean="0"/>
              <a:t>7</a:t>
            </a:fld>
            <a:endParaRPr lang="en-US" dirty="0"/>
          </a:p>
        </p:txBody>
      </p:sp>
    </p:spTree>
    <p:extLst>
      <p:ext uri="{BB962C8B-B14F-4D97-AF65-F5344CB8AC3E}">
        <p14:creationId xmlns:p14="http://schemas.microsoft.com/office/powerpoint/2010/main" val="2273759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84120-A395-4649-9069-96614B5132FE}"/>
              </a:ext>
            </a:extLst>
          </p:cNvPr>
          <p:cNvSpPr>
            <a:spLocks noGrp="1"/>
          </p:cNvSpPr>
          <p:nvPr>
            <p:ph type="title"/>
          </p:nvPr>
        </p:nvSpPr>
        <p:spPr/>
        <p:txBody>
          <a:bodyPr/>
          <a:lstStyle/>
          <a:p>
            <a:r>
              <a:rPr lang="en-US" dirty="0"/>
              <a:t>Residential Substance Treatment</a:t>
            </a:r>
          </a:p>
        </p:txBody>
      </p:sp>
      <p:sp>
        <p:nvSpPr>
          <p:cNvPr id="3" name="Content Placeholder 2">
            <a:extLst>
              <a:ext uri="{FF2B5EF4-FFF2-40B4-BE49-F238E27FC236}">
                <a16:creationId xmlns:a16="http://schemas.microsoft.com/office/drawing/2014/main" id="{CACF93D0-76F9-4B57-B925-0D4DE97B048F}"/>
              </a:ext>
            </a:extLst>
          </p:cNvPr>
          <p:cNvSpPr>
            <a:spLocks noGrp="1"/>
          </p:cNvSpPr>
          <p:nvPr>
            <p:ph idx="1"/>
          </p:nvPr>
        </p:nvSpPr>
        <p:spPr/>
        <p:txBody>
          <a:bodyPr/>
          <a:lstStyle/>
          <a:p>
            <a:r>
              <a:rPr lang="en-US" dirty="0"/>
              <a:t>Availability</a:t>
            </a:r>
          </a:p>
          <a:p>
            <a:r>
              <a:rPr lang="en-US" dirty="0"/>
              <a:t>Patient must engage</a:t>
            </a:r>
          </a:p>
          <a:p>
            <a:r>
              <a:rPr lang="en-US" dirty="0"/>
              <a:t>Options very limited if patient requires Suboxone or Methadone</a:t>
            </a:r>
          </a:p>
          <a:p>
            <a:r>
              <a:rPr lang="en-US" dirty="0"/>
              <a:t>If discharged from program, patient likely to be readmitted.</a:t>
            </a:r>
          </a:p>
        </p:txBody>
      </p:sp>
      <p:sp>
        <p:nvSpPr>
          <p:cNvPr id="4" name="Slide Number Placeholder 3">
            <a:extLst>
              <a:ext uri="{FF2B5EF4-FFF2-40B4-BE49-F238E27FC236}">
                <a16:creationId xmlns:a16="http://schemas.microsoft.com/office/drawing/2014/main" id="{13F7FE68-5981-42E2-B733-DC19F28352A4}"/>
              </a:ext>
            </a:extLst>
          </p:cNvPr>
          <p:cNvSpPr>
            <a:spLocks noGrp="1"/>
          </p:cNvSpPr>
          <p:nvPr>
            <p:ph type="sldNum" sz="quarter" idx="12"/>
          </p:nvPr>
        </p:nvSpPr>
        <p:spPr/>
        <p:txBody>
          <a:bodyPr/>
          <a:lstStyle/>
          <a:p>
            <a:fld id="{48F63A3B-78C7-47BE-AE5E-E10140E04643}" type="slidenum">
              <a:rPr lang="en-US" smtClean="0"/>
              <a:t>8</a:t>
            </a:fld>
            <a:endParaRPr lang="en-US" dirty="0"/>
          </a:p>
        </p:txBody>
      </p:sp>
    </p:spTree>
    <p:extLst>
      <p:ext uri="{BB962C8B-B14F-4D97-AF65-F5344CB8AC3E}">
        <p14:creationId xmlns:p14="http://schemas.microsoft.com/office/powerpoint/2010/main" val="2591418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1C0B489-C66B-4506-BFBD-6B3F5A03432F}"/>
              </a:ext>
            </a:extLst>
          </p:cNvPr>
          <p:cNvSpPr>
            <a:spLocks noGrp="1"/>
          </p:cNvSpPr>
          <p:nvPr>
            <p:ph type="title"/>
          </p:nvPr>
        </p:nvSpPr>
        <p:spPr>
          <a:xfrm>
            <a:off x="195943" y="156720"/>
            <a:ext cx="8788902" cy="1325563"/>
          </a:xfrm>
        </p:spPr>
        <p:txBody>
          <a:bodyPr anchor="ctr">
            <a:normAutofit/>
          </a:bodyPr>
          <a:lstStyle/>
          <a:p>
            <a:r>
              <a:rPr lang="en-US" dirty="0"/>
              <a:t>Where are we failing our patients?</a:t>
            </a:r>
          </a:p>
        </p:txBody>
      </p:sp>
      <p:sp>
        <p:nvSpPr>
          <p:cNvPr id="11" name="Content Placeholder 2">
            <a:extLst>
              <a:ext uri="{FF2B5EF4-FFF2-40B4-BE49-F238E27FC236}">
                <a16:creationId xmlns:a16="http://schemas.microsoft.com/office/drawing/2014/main" id="{4EC97C58-55AC-49FB-BCD8-18BF7FC9A30F}"/>
              </a:ext>
            </a:extLst>
          </p:cNvPr>
          <p:cNvSpPr>
            <a:spLocks noGrp="1"/>
          </p:cNvSpPr>
          <p:nvPr>
            <p:ph idx="1"/>
          </p:nvPr>
        </p:nvSpPr>
        <p:spPr>
          <a:xfrm>
            <a:off x="195943" y="1726163"/>
            <a:ext cx="8788902" cy="4450800"/>
          </a:xfrm>
        </p:spPr>
        <p:txBody>
          <a:bodyPr>
            <a:normAutofit/>
          </a:bodyPr>
          <a:lstStyle/>
          <a:p>
            <a:r>
              <a:rPr lang="en-US" dirty="0"/>
              <a:t>Thoughts?</a:t>
            </a:r>
          </a:p>
        </p:txBody>
      </p:sp>
      <p:sp>
        <p:nvSpPr>
          <p:cNvPr id="4" name="Slide Number Placeholder 3">
            <a:extLst>
              <a:ext uri="{FF2B5EF4-FFF2-40B4-BE49-F238E27FC236}">
                <a16:creationId xmlns:a16="http://schemas.microsoft.com/office/drawing/2014/main" id="{A77E254D-AF76-4ADC-8074-24E7C1D865DF}"/>
              </a:ext>
            </a:extLst>
          </p:cNvPr>
          <p:cNvSpPr>
            <a:spLocks noGrp="1"/>
          </p:cNvSpPr>
          <p:nvPr>
            <p:ph type="sldNum" sz="quarter" idx="12"/>
          </p:nvPr>
        </p:nvSpPr>
        <p:spPr>
          <a:xfrm>
            <a:off x="3543300" y="6555923"/>
            <a:ext cx="2057400" cy="230868"/>
          </a:xfrm>
        </p:spPr>
        <p:txBody>
          <a:bodyPr>
            <a:normAutofit/>
          </a:bodyPr>
          <a:lstStyle/>
          <a:p>
            <a:pPr>
              <a:spcAft>
                <a:spcPts val="600"/>
              </a:spcAft>
            </a:pPr>
            <a:fld id="{48F63A3B-78C7-47BE-AE5E-E10140E04643}" type="slidenum">
              <a:rPr lang="en-US" smtClean="0"/>
              <a:pPr>
                <a:spcAft>
                  <a:spcPts val="600"/>
                </a:spcAft>
              </a:pPr>
              <a:t>9</a:t>
            </a:fld>
            <a:endParaRPr lang="en-US"/>
          </a:p>
        </p:txBody>
      </p:sp>
    </p:spTree>
    <p:extLst>
      <p:ext uri="{BB962C8B-B14F-4D97-AF65-F5344CB8AC3E}">
        <p14:creationId xmlns:p14="http://schemas.microsoft.com/office/powerpoint/2010/main" val="2206204906"/>
      </p:ext>
    </p:extLst>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67685473-3EBF-4D3A-B5B2-297C9FAC03C3}" vid="{48349F82-31A9-49A3-9858-72EFCA44D6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DD7C4E4189B4945B1DA454D900BDE79" ma:contentTypeVersion="9" ma:contentTypeDescription="Create a new document." ma:contentTypeScope="" ma:versionID="4ee54edec4853e0380ea02f7de5f592d">
  <xsd:schema xmlns:xsd="http://www.w3.org/2001/XMLSchema" xmlns:xs="http://www.w3.org/2001/XMLSchema" xmlns:p="http://schemas.microsoft.com/office/2006/metadata/properties" xmlns:ns3="45342c85-edd6-4e66-841e-37a4158b4997" xmlns:ns4="f7fc6e0b-289c-4256-886d-732c214d864c" targetNamespace="http://schemas.microsoft.com/office/2006/metadata/properties" ma:root="true" ma:fieldsID="f53690e86e999f0b72aa19848d4c1334" ns3:_="" ns4:_="">
    <xsd:import namespace="45342c85-edd6-4e66-841e-37a4158b4997"/>
    <xsd:import namespace="f7fc6e0b-289c-4256-886d-732c214d864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342c85-edd6-4e66-841e-37a4158b499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7fc6e0b-289c-4256-886d-732c214d864c"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A5B6D2A-CE2E-4F0D-A279-BCA9AF4C24D6}">
  <ds:schemaRefs>
    <ds:schemaRef ds:uri="http://schemas.microsoft.com/sharepoint/v3/contenttype/forms"/>
  </ds:schemaRefs>
</ds:datastoreItem>
</file>

<file path=customXml/itemProps2.xml><?xml version="1.0" encoding="utf-8"?>
<ds:datastoreItem xmlns:ds="http://schemas.openxmlformats.org/officeDocument/2006/customXml" ds:itemID="{6B93619F-D4BB-485A-A63A-B190D0CA2A80}">
  <ds:schemaRefs>
    <ds:schemaRef ds:uri="http://purl.org/dc/dcmitype/"/>
    <ds:schemaRef ds:uri="45342c85-edd6-4e66-841e-37a4158b4997"/>
    <ds:schemaRef ds:uri="http://schemas.microsoft.com/office/2006/documentManagement/types"/>
    <ds:schemaRef ds:uri="http://purl.org/dc/elements/1.1/"/>
    <ds:schemaRef ds:uri="http://schemas.microsoft.com/office/2006/metadata/properties"/>
    <ds:schemaRef ds:uri="f7fc6e0b-289c-4256-886d-732c214d864c"/>
    <ds:schemaRef ds:uri="http://purl.org/dc/terms/"/>
    <ds:schemaRef ds:uri="http://schemas.openxmlformats.org/package/2006/metadata/core-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A6FA5467-C3CA-4DD0-A7F8-760488D5B3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342c85-edd6-4e66-841e-37a4158b4997"/>
    <ds:schemaRef ds:uri="f7fc6e0b-289c-4256-886d-732c214d86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Theme1</Template>
  <TotalTime>0</TotalTime>
  <Words>3058</Words>
  <Application>Microsoft Office PowerPoint</Application>
  <PresentationFormat>On-screen Show (4:3)</PresentationFormat>
  <Paragraphs>317</Paragraphs>
  <Slides>43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43</vt:i4>
      </vt:variant>
    </vt:vector>
  </HeadingPairs>
  <TitlesOfParts>
    <vt:vector size="46" baseType="lpstr">
      <vt:lpstr>Arial</vt:lpstr>
      <vt:lpstr>Calibri</vt:lpstr>
      <vt:lpstr>Theme1</vt:lpstr>
      <vt:lpstr>Behavioral Health High Utilizers Group (HUGs)</vt:lpstr>
      <vt:lpstr>Our Team</vt:lpstr>
      <vt:lpstr>Overview of some National Statistics</vt:lpstr>
      <vt:lpstr>Typical Interventions</vt:lpstr>
      <vt:lpstr>ACT team and Court ordered outpatient</vt:lpstr>
      <vt:lpstr>Longer Length of Stay</vt:lpstr>
      <vt:lpstr>Case management/ Outpatient services</vt:lpstr>
      <vt:lpstr>Residential Substance Treatment</vt:lpstr>
      <vt:lpstr>Where are we failing our patients?</vt:lpstr>
      <vt:lpstr>Aim Statement</vt:lpstr>
      <vt:lpstr>Goals</vt:lpstr>
      <vt:lpstr>Gathering information</vt:lpstr>
      <vt:lpstr>Background</vt:lpstr>
      <vt:lpstr>Do Phase (Interventions)</vt:lpstr>
      <vt:lpstr>Do Phase (Interventions)</vt:lpstr>
      <vt:lpstr>Do Phase (Interventions)</vt:lpstr>
      <vt:lpstr>HUG Audience</vt:lpstr>
      <vt:lpstr>Sample BH HUG Note</vt:lpstr>
      <vt:lpstr>HUG note continued</vt:lpstr>
      <vt:lpstr>Questions and Discussion?</vt:lpstr>
      <vt:lpstr>What could go wrong?</vt:lpstr>
      <vt:lpstr>Act Phase</vt:lpstr>
      <vt:lpstr>Questions and Discussion?</vt:lpstr>
      <vt:lpstr>Case Intervention Examples</vt:lpstr>
      <vt:lpstr>Potential Interventions</vt:lpstr>
      <vt:lpstr>Added Interventions</vt:lpstr>
      <vt:lpstr>Does it work?</vt:lpstr>
      <vt:lpstr>Data Limitations</vt:lpstr>
      <vt:lpstr>Outcome Data</vt:lpstr>
      <vt:lpstr>Zero Suicide Data</vt:lpstr>
      <vt:lpstr>Zero Suicide Results</vt:lpstr>
      <vt:lpstr>Virtual Patient Navigation</vt:lpstr>
      <vt:lpstr>VPN Results</vt:lpstr>
      <vt:lpstr>VPN by the numbers: 2020</vt:lpstr>
      <vt:lpstr>How did Covid impact readmissions</vt:lpstr>
      <vt:lpstr>Lessons Learned</vt:lpstr>
      <vt:lpstr>Main barriers to decreasing readmission</vt:lpstr>
      <vt:lpstr>Lessons Learned - Spreadability</vt:lpstr>
      <vt:lpstr>Areas for Improvement</vt:lpstr>
      <vt:lpstr>Next Steps</vt:lpstr>
      <vt:lpstr>Patient A</vt:lpstr>
      <vt:lpstr>Patient B</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Improvement (PI) BH Service Line High Utilizers Group (HUGs)</dc:title>
  <dc:creator/>
  <cp:lastModifiedBy/>
  <cp:revision>115</cp:revision>
  <dcterms:created xsi:type="dcterms:W3CDTF">2017-05-31T17:47:02Z</dcterms:created>
  <dcterms:modified xsi:type="dcterms:W3CDTF">2022-10-20T18:33:42Z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0x0101009DD7C4E4189B4945B1DA454D900BDE79</vt:lpwstr>
  </property>
</Properties>
</file>