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0" r:id="rId5"/>
    <p:sldMasterId id="2147483735" r:id="rId6"/>
  </p:sldMasterIdLst>
  <p:notesMasterIdLst>
    <p:notesMasterId r:id="rId35"/>
  </p:notesMasterIdLst>
  <p:sldIdLst>
    <p:sldId id="257" r:id="rId7"/>
    <p:sldId id="258" r:id="rId8"/>
    <p:sldId id="259" r:id="rId9"/>
    <p:sldId id="260" r:id="rId10"/>
    <p:sldId id="264" r:id="rId11"/>
    <p:sldId id="261" r:id="rId12"/>
    <p:sldId id="266" r:id="rId13"/>
    <p:sldId id="267" r:id="rId14"/>
    <p:sldId id="263" r:id="rId15"/>
    <p:sldId id="276" r:id="rId16"/>
    <p:sldId id="281" r:id="rId17"/>
    <p:sldId id="280" r:id="rId18"/>
    <p:sldId id="289" r:id="rId19"/>
    <p:sldId id="288" r:id="rId20"/>
    <p:sldId id="282" r:id="rId21"/>
    <p:sldId id="283" r:id="rId22"/>
    <p:sldId id="290" r:id="rId23"/>
    <p:sldId id="277" r:id="rId24"/>
    <p:sldId id="286" r:id="rId25"/>
    <p:sldId id="284" r:id="rId26"/>
    <p:sldId id="291" r:id="rId27"/>
    <p:sldId id="292" r:id="rId28"/>
    <p:sldId id="293" r:id="rId29"/>
    <p:sldId id="278" r:id="rId30"/>
    <p:sldId id="294" r:id="rId31"/>
    <p:sldId id="279" r:id="rId32"/>
    <p:sldId id="262" r:id="rId33"/>
    <p:sldId id="26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E739A-3BF5-EAB3-EB3B-2BF4B48CF5E4}" v="1" dt="2022-09-26T12:40:22.752"/>
    <p1510:client id="{0DAACE6D-45B7-88CB-00C7-7569637F982C}" v="67" dt="2022-09-26T12:47:05.085"/>
    <p1510:client id="{3230F47C-B74F-8FBC-F12D-DC36836B5A82}" v="393" dt="2022-10-07T19:42:46.821"/>
    <p1510:client id="{817460ED-5E96-361B-05D2-A1A37FFEA1B9}" v="1054" dt="2022-10-07T14:35:20.976"/>
    <p1510:client id="{A5A2FAC5-BCA3-7AAB-CD2B-39A4B76C9945}" v="1" dt="2022-09-26T12:42:14.151"/>
    <p1510:client id="{B18EE46A-B2E5-65A9-C968-911F5995652F}" v="80" dt="2022-10-07T15:52:21.951"/>
    <p1510:client id="{B1AF05C2-41D8-0AD8-D47F-4BD445534577}" v="417" dt="2022-10-07T15:28:09.531"/>
    <p1510:client id="{B3BCF3D8-1356-827E-2237-8BD168928530}" v="2513" dt="2022-10-17T21:26:48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7T14:26:24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7097 9925 16383 0 0,'0'-2'0'0'0,"0"-11"0"0"0,0-28 0 0 0,0-40 0 0 0,0-41 0 0 0,0-34 0 0 0,0-37 0 0 0,0 8 0 0 0,0 18 0 0 0,0 14 0 0 0,0 8 0 0 0,0 9 0 0 0,0 10 0 0 0,0 12 0 0 0,1 16 0 0 0,3 16 0 0 0,2 16 0 0 0,4 13 0 0 0,0 8 0 0 0,-1 4 0 0 0,-2 2 0 0 0,-2-2 0 0 0,-3-4 0 0 0,-1-7 0 0 0,0-8 0 0 0,-1-7 0 0 0,1-9 0 0 0,3-9 0 0 0,3-3 0 0 0,3 2 0 0 0,3 9 0 0 0,0 10 0 0 0,1 10 0 0 0,1 11 0 0 0,0 8 0 0 0,-2 10 0 0 0,-1 9 0 0 0,-1 6 0 0 0,1 2 0 0 0,4 0 0 0 0,4-5 0 0 0,0 0 0 0 0,-2 3 0 0 0,-2 1 0 0 0,-3 3 0 0 0,-1 2 0 0 0,1 0 0 0 0,3 0 0 0 0,4-1 0 0 0,6-2 0 0 0,2-1 0 0 0,2 0 0 0 0,1 2 0 0 0,2 2 0 0 0,1 2 0 0 0,2 0 0 0 0,3 1 0 0 0,5 2 0 0 0,5 0 0 0 0,4 0 0 0 0,0 0 0 0 0,2-1 0 0 0,-2 0 0 0 0,-1 2 0 0 0,-1 0 0 0 0,-2 0 0 0 0,0 1 0 0 0,1 0 0 0 0,0 0 0 0 0,1 0 0 0 0,2 0 0 0 0,2 2 0 0 0,2 1 0 0 0,2 0 0 0 0,-1 0 0 0 0,-3 0 0 0 0,-4 1 0 0 0,-6-1 0 0 0,-5 1 0 0 0,-5 1 0 0 0,-3 1 0 0 0,-1 0 0 0 0,4 3 0 0 0,6 2 0 0 0,6 2 0 0 0,2 2 0 0 0,4 3 0 0 0,-3 2 0 0 0,-2 1 0 0 0,-5 2 0 0 0,-4 2 0 0 0,-5 0 0 0 0,-3 2 0 0 0,-1 2 0 0 0,1 7 0 0 0,1 8 0 0 0,3 8 0 0 0,0 7 0 0 0,-1 4 0 0 0,-2 1 0 0 0,-2-1 0 0 0,-6-3 0 0 0,-7-3 0 0 0,-6-1 0 0 0,-6 1 0 0 0,-2 4 0 0 0,-3 2 0 0 0,-1 5 0 0 0,0 3 0 0 0,-1 0 0 0 0,1 1 0 0 0,1-1 0 0 0,-2-2 0 0 0,-3 0 0 0 0,-1-2 0 0 0,-2-2 0 0 0,-1-2 0 0 0,-1-2 0 0 0,1-3 0 0 0,0-3 0 0 0,2-2 0 0 0,1 1 0 0 0,0 3 0 0 0,0 4 0 0 0,-1 0 0 0 0,-2 1 0 0 0,0 6 0 0 0,0 5 0 0 0,1 5 0 0 0,1 3 0 0 0,1 1 0 0 0,0-1 0 0 0,1-4 0 0 0,0-6 0 0 0,2-8 0 0 0,1-8 0 0 0,0-4 0 0 0,2-1 0 0 0,0 0 0 0 0,0 1 0 0 0,0 3 0 0 0,0 2 0 0 0,1 2 0 0 0,-1 2 0 0 0,0 0 0 0 0,0 1 0 0 0,0 0 0 0 0,0-1 0 0 0,-1 1 0 0 0,-4 4 0 0 0,-4 5 0 0 0,-4 3 0 0 0,-3 1 0 0 0,-1-3 0 0 0,1-4 0 0 0,2-3 0 0 0,2-3 0 0 0,3-1 0 0 0,1 0 0 0 0,3 1 0 0 0,1 1 0 0 0,2 3 0 0 0,1 2 0 0 0,0 1 0 0 0,-1-1 0 0 0,-1-3 0 0 0,0-5 0 0 0,-2-4 0 0 0,0-5 0 0 0,2-3 0 0 0,-1-1 0 0 0,0 0 0 0 0,0 0 0 0 0,0 3 0 0 0,0 5 0 0 0,-2 6 0 0 0,-1 5 0 0 0,-3 3 0 0 0,-2 5 0 0 0,-1 0 0 0 0,0-1 0 0 0,1-4 0 0 0,1-7 0 0 0,1-9 0 0 0,3-9 0 0 0,1-6 0 0 0,1-6 0 0 0,1-3 0 0 0,0-1 0 0 0,-3 2 0 0 0,-1 4 0 0 0,-2 3 0 0 0,-3 3 0 0 0,-1 2 0 0 0,0 0 0 0 0,0-2 0 0 0,-1-2 0 0 0,1-3 0 0 0,-1-2 0 0 0,-2-3 0 0 0,-1-1 0 0 0,-6 0 0 0 0,-3-1 0 0 0,-4 0 0 0 0,0 0 0 0 0,1 0 0 0 0,2-1 0 0 0,4-4 0 0 0,6-7 0 0 0,6-4 0 0 0,4-4 0 0 0,5-1 0 0 0,-1 1 0 0 0,-4 3 0 0 0,-6 2 0 0 0,-6 2 0 0 0,-6 0 0 0 0,-2-1 0 0 0,-2 0 0 0 0,0-3 0 0 0,1 0 0 0 0,-1-3 0 0 0,0-1 0 0 0,-1 0 0 0 0,2-1 0 0 0,4 1 0 0 0,4 0 0 0 0,4 0 0 0 0,2 0 0 0 0,-1-1 0 0 0,0-1 0 0 0,-3 0 0 0 0,-3-1 0 0 0,-2-2 0 0 0,-2 0 0 0 0,0-1 0 0 0,-3 0 0 0 0,-1 0 0 0 0,1 0 0 0 0,-1 0 0 0 0,4 0 0 0 0,1 0 0 0 0,2 0 0 0 0,1-1 0 0 0,1 1 0 0 0,2 0 0 0 0,-2 0 0 0 0,1 0 0 0 0,2 0 0 0 0,-2 1 0 0 0,-2-1 0 0 0,0 0 0 0 0,-3 0 0 0 0,-4 0 0 0 0,-2 0 0 0 0,-1 0 0 0 0,-2 0 0 0 0,1 0 0 0 0,1 0 0 0 0,0 0 0 0 0,3 0 0 0 0,4 0 0 0 0,1 0 0 0 0,3 0 0 0 0,1 0 0 0 0,-1 0 0 0 0,0 0 0 0 0,-3 0 0 0 0,-4 0 0 0 0,-1 0 0 0 0,-1 0 0 0 0,0 0 0 0 0,-3 0 0 0 0,0 0 0 0 0,-4 0 0 0 0,0 0 0 0 0,0 0 0 0 0,1 0 0 0 0,0-2 0 0 0,0 0 0 0 0,1-2 0 0 0,-1-1 0 0 0,2 0 0 0 0,1 0 0 0 0,3 2 0 0 0,0-1 0 0 0,2 0 0 0 0,1-1 0 0 0,1-3 0 0 0,2-4 0 0 0,0-4 0 0 0,0-4 0 0 0,3-3 0 0 0,1-4 0 0 0,3-3 0 0 0,1-4 0 0 0,3-2 0 0 0,4-4 0 0 0,3-1 0 0 0,3-1 0 0 0,2 1 0 0 0,1 3 0 0 0,0 2 0 0 0,1 4 0 0 0,0 4 0 0 0,-1 2 0 0 0,1 3 0 0 0,-1 1 0 0 0,0-1 0 0 0,0-5 0 0 0,0-2 0 0 0,0-2 0 0 0,0 0 0 0 0,0 2 0 0 0,0 3 0 0 0,1 1 0 0 0,2 1 0 0 0,1 2 0 0 0,2 0 0 0 0,2-2 0 0 0,2-4 0 0 0,2-3 0 0 0,1 0 0 0 0,1-1 0 0 0,-2 3 0 0 0,-1 4 0 0 0,-1 0 0 0 0,-2 4 0 0 0,0 2 0 0 0,0 2 0 0 0,0-1 0 0 0,2-1 0 0 0,1-3 0 0 0,2-4 0 0 0,1-2 0 0 0,1 2 0 0 0,-2 2 0 0 0,-2 2 0 0 0,-4 1 0 0 0,-2 0 0 0 0,-3-1 0 0 0,-1-1 0 0 0,-1-1 0 0 0,-1-1 0 0 0,1-1 0 0 0,-1 0 0 0 0,0-1 0 0 0,1 1 0 0 0,0 1 0 0 0,0-2 0 0 0,0-1 0 0 0,0-1 0 0 0,0-1 0 0 0,0-2 0 0 0,0-1 0 0 0,0-2 0 0 0,0 0 0 0 0,2-3 0 0 0,1-1 0 0 0,0-2 0 0 0,0 1 0 0 0,1 2 0 0 0,0 2 0 0 0,-1 1 0 0 0,-1 3 0 0 0,0 1 0 0 0,-1 2 0 0 0,-1 1 0 0 0,0 2 0 0 0,0-1 0 0 0,-1 1 0 0 0,1 0 0 0 0,0 0 0 0 0,0-1 0 0 0,0 1 0 0 0,0 3 0 0 0,0 1 0 0 0,0 2 0 0 0,0 1 0 0 0,0 2 0 0 0,0 2 0 0 0,0-1 0 0 0,0 2 0 0 0,0-1 0 0 0,0 0 0 0 0,0-2 0 0 0,0-4 0 0 0,0-4 0 0 0,0-3 0 0 0,0 0 0 0 0,0-3 0 0 0,0 0 0 0 0,0 0 0 0 0,0 0 0 0 0,0 3 0 0 0,0 1 0 0 0,0 2 0 0 0,0 1 0 0 0,0-2 0 0 0,0-2 0 0 0,0-2 0 0 0,0-2 0 0 0,1 0 0 0 0,2 1 0 0 0,1-1 0 0 0,1 0 0 0 0,0 2 0 0 0,2 3 0 0 0,-2-1 0 0 0,0 4 0 0 0,0 3 0 0 0,-1 2 0 0 0,0 0 0 0 0,-2 1 0 0 0,0-2 0 0 0,-1 3 0 0 0,-1 1 0 0 0,0 3 0 0 0,0 1 0 0 0,0 4 0 0 0,-1 1 0 0 0,1 1 0 0 0,0 0 0 0 0,0 1 0 0 0,0 0 0 0 0,0-2 0 0 0,0 0 0 0 0,0 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7T14:26:24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2132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4BB76-2FB9-410E-9A1B-72F15AF91052}" type="datetimeFigureOut"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D225B-5E69-4097-AA45-E9C2DC47D0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2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avid_Ferrier" TargetMode="External"/><Relationship Id="rId13" Type="http://schemas.openxmlformats.org/officeDocument/2006/relationships/hyperlink" Target="https://www.ncbi.nlm.nih.gov/pmc/articles/PMC2993526/" TargetMode="External"/><Relationship Id="rId3" Type="http://schemas.openxmlformats.org/officeDocument/2006/relationships/hyperlink" Target="https://www.britannica.com/biography/Luigi-Galvani" TargetMode="External"/><Relationship Id="rId7" Type="http://schemas.openxmlformats.org/officeDocument/2006/relationships/hyperlink" Target="https://www.ncbi.nlm.nih.gov/pmc/articles/PMC4815479/" TargetMode="External"/><Relationship Id="rId12" Type="http://schemas.openxmlformats.org/officeDocument/2006/relationships/hyperlink" Target="https://www.elsevier.com/about/press-releases/research-and-journals/dr.-anthony-t.-barker-wins-first-international-brain-stimulation-award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s://tmsneuroinstitute.com/what-is-tms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ritannica.com/biography/Michael-Faraday" TargetMode="External"/><Relationship Id="rId11" Type="http://schemas.openxmlformats.org/officeDocument/2006/relationships/hyperlink" Target="http://www.scholarpedia.org/article/Transcranial_magnetic_stimulation" TargetMode="External"/><Relationship Id="rId5" Type="http://schemas.openxmlformats.org/officeDocument/2006/relationships/hyperlink" Target="https://en.wikipedia.org/wiki/Luigi_Galvani" TargetMode="External"/><Relationship Id="rId15" Type="http://schemas.openxmlformats.org/officeDocument/2006/relationships/hyperlink" Target="https://www.nimh.nih.gov/health/topics/brain-stimulation-therapies/brain-stimulation-therapies.shtml" TargetMode="External"/><Relationship Id="rId10" Type="http://schemas.openxmlformats.org/officeDocument/2006/relationships/hyperlink" Target="https://pro.psychcentral.com/what-is-transcranial-magnetic-stimulation-tms/006355.html" TargetMode="External"/><Relationship Id="rId4" Type="http://schemas.openxmlformats.org/officeDocument/2006/relationships/hyperlink" Target="https://www.britannica.com/biography/Alessandro-Volta" TargetMode="External"/><Relationship Id="rId9" Type="http://schemas.openxmlformats.org/officeDocument/2006/relationships/hyperlink" Target="http://journals.sagepub.com/doi/abs/10.3181/00379727-102-25209" TargetMode="External"/><Relationship Id="rId14" Type="http://schemas.openxmlformats.org/officeDocument/2006/relationships/hyperlink" Target="https://www.vchri.ca/research-study/rtms-treatment-ptsd" TargetMode="Externa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avid_Ferrier" TargetMode="External"/><Relationship Id="rId13" Type="http://schemas.openxmlformats.org/officeDocument/2006/relationships/hyperlink" Target="https://www.ncbi.nlm.nih.gov/pmc/articles/PMC2993526/" TargetMode="External"/><Relationship Id="rId3" Type="http://schemas.openxmlformats.org/officeDocument/2006/relationships/hyperlink" Target="https://www.britannica.com/biography/Luigi-Galvani" TargetMode="External"/><Relationship Id="rId7" Type="http://schemas.openxmlformats.org/officeDocument/2006/relationships/hyperlink" Target="https://www.ncbi.nlm.nih.gov/pmc/articles/PMC4815479/" TargetMode="External"/><Relationship Id="rId12" Type="http://schemas.openxmlformats.org/officeDocument/2006/relationships/hyperlink" Target="https://www.elsevier.com/about/press-releases/research-and-journals/dr.-anthony-t.-barker-wins-first-international-brain-stimulation-award" TargetMode="External"/><Relationship Id="rId2" Type="http://schemas.openxmlformats.org/officeDocument/2006/relationships/slide" Target="../slides/slide28.xml"/><Relationship Id="rId16" Type="http://schemas.openxmlformats.org/officeDocument/2006/relationships/hyperlink" Target="https://tmsneuroinstitute.com/what-is-tms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britannica.com/biography/Michael-Faraday" TargetMode="External"/><Relationship Id="rId11" Type="http://schemas.openxmlformats.org/officeDocument/2006/relationships/hyperlink" Target="http://www.scholarpedia.org/article/Transcranial_magnetic_stimulation" TargetMode="External"/><Relationship Id="rId5" Type="http://schemas.openxmlformats.org/officeDocument/2006/relationships/hyperlink" Target="https://en.wikipedia.org/wiki/Luigi_Galvani" TargetMode="External"/><Relationship Id="rId15" Type="http://schemas.openxmlformats.org/officeDocument/2006/relationships/hyperlink" Target="https://www.nimh.nih.gov/health/topics/brain-stimulation-therapies/brain-stimulation-therapies.shtml" TargetMode="External"/><Relationship Id="rId10" Type="http://schemas.openxmlformats.org/officeDocument/2006/relationships/hyperlink" Target="https://pro.psychcentral.com/what-is-transcranial-magnetic-stimulation-tms/006355.html" TargetMode="External"/><Relationship Id="rId4" Type="http://schemas.openxmlformats.org/officeDocument/2006/relationships/hyperlink" Target="https://www.britannica.com/biography/Alessandro-Volta" TargetMode="External"/><Relationship Id="rId9" Type="http://schemas.openxmlformats.org/officeDocument/2006/relationships/hyperlink" Target="http://journals.sagepub.com/doi/abs/10.3181/00379727-102-25209" TargetMode="External"/><Relationship Id="rId14" Type="http://schemas.openxmlformats.org/officeDocument/2006/relationships/hyperlink" Target="https://www.vchri.ca/research-study/rtms-treatment-pts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1790’s:</a:t>
            </a:r>
            <a:r>
              <a:rPr lang="nl-NL" dirty="0"/>
              <a:t> </a:t>
            </a:r>
            <a:r>
              <a:rPr lang="it-IT" dirty="0">
                <a:hlinkClick r:id="rId3"/>
              </a:rPr>
              <a:t>Luigi Galvani</a:t>
            </a:r>
            <a:r>
              <a:rPr lang="en-US" dirty="0"/>
              <a:t> and </a:t>
            </a:r>
            <a:r>
              <a:rPr lang="it-IT" dirty="0">
                <a:hlinkClick r:id="rId4"/>
              </a:rPr>
              <a:t>Alessandro Volta</a:t>
            </a:r>
            <a:r>
              <a:rPr lang="en-US" dirty="0"/>
              <a:t> conduct a number of bioelectricity experiments and discover that nerves </a:t>
            </a:r>
            <a:r>
              <a:rPr lang="en-US" dirty="0">
                <a:hlinkClick r:id="rId5"/>
              </a:rPr>
              <a:t>carry electrical energy</a:t>
            </a:r>
            <a:r>
              <a:rPr lang="en-US" dirty="0"/>
              <a:t> within the nervous system.</a:t>
            </a:r>
          </a:p>
          <a:p>
            <a:r>
              <a:rPr lang="nl-NL" b="1" dirty="0"/>
              <a:t>1831: </a:t>
            </a:r>
            <a:r>
              <a:rPr lang="nl-NL" dirty="0">
                <a:hlinkClick r:id="rId6"/>
              </a:rPr>
              <a:t>Michael Faraday </a:t>
            </a:r>
            <a:r>
              <a:rPr lang="en-US" dirty="0"/>
              <a:t>discovers the </a:t>
            </a:r>
            <a:r>
              <a:rPr lang="fr-FR" dirty="0">
                <a:hlinkClick r:id="rId7"/>
              </a:rPr>
              <a:t>principles</a:t>
            </a:r>
            <a:r>
              <a:rPr lang="en-US" dirty="0"/>
              <a:t> of electromagnetic induction, in which a current is produced by a change in magnetic flux.</a:t>
            </a:r>
            <a:endParaRPr lang="en-US" dirty="0">
              <a:cs typeface="Calibri"/>
            </a:endParaRPr>
          </a:p>
          <a:p>
            <a:r>
              <a:rPr lang="nl-NL" b="1" dirty="0"/>
              <a:t>1875: </a:t>
            </a:r>
            <a:r>
              <a:rPr lang="it-IT" dirty="0">
                <a:hlinkClick r:id="rId8"/>
              </a:rPr>
              <a:t>David Ferrier</a:t>
            </a:r>
            <a:r>
              <a:rPr lang="en-US" dirty="0"/>
              <a:t> experiments with low intensity electrical stimulation to the brain, revealing that the cortex contains a precise map of motor function.</a:t>
            </a:r>
            <a:endParaRPr lang="en-US" dirty="0">
              <a:cs typeface="Calibri"/>
            </a:endParaRPr>
          </a:p>
          <a:p>
            <a:r>
              <a:rPr lang="en-US" b="1" dirty="0"/>
              <a:t>Early 1900</a:t>
            </a:r>
            <a:r>
              <a:rPr lang="nl-NL" b="1" dirty="0"/>
              <a:t>’s:</a:t>
            </a:r>
            <a:r>
              <a:rPr lang="en-US" dirty="0"/>
              <a:t> Scientists study magnetic stimulation in depth. Many attempts at using electromagnetic induction prove unsuccessful because of the limited technology available for creating magnetic fields suitable for treatment.</a:t>
            </a:r>
            <a:endParaRPr lang="en-US" dirty="0">
              <a:cs typeface="Calibri"/>
            </a:endParaRPr>
          </a:p>
          <a:p>
            <a:r>
              <a:rPr lang="nl-NL" b="1" dirty="0"/>
              <a:t>1959:</a:t>
            </a:r>
            <a:r>
              <a:rPr lang="en-US" dirty="0"/>
              <a:t> Alexander Kolin and his colleagues </a:t>
            </a:r>
            <a:r>
              <a:rPr lang="en-US" dirty="0">
                <a:hlinkClick r:id="rId9"/>
              </a:rPr>
              <a:t>find</a:t>
            </a:r>
            <a:r>
              <a:rPr lang="en-US" dirty="0"/>
              <a:t> that magnetic fields can be used for nerve stimulation and muscle contraction in a frog.</a:t>
            </a:r>
            <a:endParaRPr lang="en-US" dirty="0">
              <a:cs typeface="Calibri"/>
            </a:endParaRPr>
          </a:p>
          <a:p>
            <a:r>
              <a:rPr lang="nl-NL" b="1" dirty="0"/>
              <a:t>1965:</a:t>
            </a:r>
            <a:r>
              <a:rPr lang="en-US" dirty="0"/>
              <a:t> Scientists Bickford and Fremming demonstrate that magnetic fields can be used to </a:t>
            </a:r>
            <a:r>
              <a:rPr lang="nl-NL" dirty="0">
                <a:hlinkClick r:id="rId10"/>
              </a:rPr>
              <a:t>stimulate</a:t>
            </a:r>
            <a:r>
              <a:rPr lang="en-US" dirty="0"/>
              <a:t> muscles among humans.</a:t>
            </a:r>
            <a:endParaRPr lang="en-US" dirty="0">
              <a:cs typeface="Calibri"/>
            </a:endParaRPr>
          </a:p>
          <a:p>
            <a:r>
              <a:rPr lang="nl-NL" b="1" dirty="0"/>
              <a:t>1985:</a:t>
            </a:r>
            <a:r>
              <a:rPr lang="en-US" dirty="0"/>
              <a:t> Anthony Barker and his colleagues Reza </a:t>
            </a:r>
            <a:r>
              <a:rPr lang="en-US" dirty="0" err="1"/>
              <a:t>Jalinous</a:t>
            </a:r>
            <a:r>
              <a:rPr lang="en-US" dirty="0"/>
              <a:t> and Ian </a:t>
            </a:r>
            <a:r>
              <a:rPr lang="en-US" dirty="0" err="1"/>
              <a:t>Freeston</a:t>
            </a:r>
            <a:r>
              <a:rPr lang="en-US" dirty="0"/>
              <a:t> study the use of magnetic fields to alter the brain</a:t>
            </a:r>
            <a:r>
              <a:rPr lang="nl-NL" dirty="0"/>
              <a:t>’</a:t>
            </a:r>
            <a:r>
              <a:rPr lang="en-US" dirty="0"/>
              <a:t>s electrical signals, and </a:t>
            </a:r>
            <a:r>
              <a:rPr lang="it-IT" dirty="0">
                <a:hlinkClick r:id="rId11"/>
              </a:rPr>
              <a:t>introduce</a:t>
            </a:r>
            <a:r>
              <a:rPr lang="en-US" dirty="0"/>
              <a:t> the first TMS device.</a:t>
            </a:r>
            <a:endParaRPr lang="en-US" dirty="0">
              <a:cs typeface="Calibri"/>
            </a:endParaRPr>
          </a:p>
          <a:p>
            <a:r>
              <a:rPr lang="nl-NL" b="1" dirty="0"/>
              <a:t>1985:</a:t>
            </a:r>
            <a:r>
              <a:rPr lang="en-US" dirty="0"/>
              <a:t> Barker, </a:t>
            </a:r>
            <a:r>
              <a:rPr lang="en-US" dirty="0" err="1"/>
              <a:t>Jalinous</a:t>
            </a:r>
            <a:r>
              <a:rPr lang="en-US" dirty="0"/>
              <a:t>, and </a:t>
            </a:r>
            <a:r>
              <a:rPr lang="en-US" dirty="0" err="1"/>
              <a:t>Freeston</a:t>
            </a:r>
            <a:r>
              <a:rPr lang="en-US" dirty="0"/>
              <a:t> </a:t>
            </a:r>
            <a:r>
              <a:rPr lang="en-US" dirty="0">
                <a:hlinkClick r:id="rId12"/>
              </a:rPr>
              <a:t>perform</a:t>
            </a:r>
            <a:r>
              <a:rPr lang="en-US" dirty="0"/>
              <a:t> the first successful transcranial magnetic stimulation as a noninvasive treatment capable of stimulating precise regions of the brain without electrical stimulation or pain. This paved the way for the therapy</a:t>
            </a:r>
            <a:r>
              <a:rPr lang="nl-NL" dirty="0"/>
              <a:t>’</a:t>
            </a:r>
            <a:r>
              <a:rPr lang="en-US" dirty="0"/>
              <a:t>s later use in a range of therapeutic and diagnostic procedures, including depression treatment.</a:t>
            </a:r>
            <a:endParaRPr lang="en-US" dirty="0">
              <a:cs typeface="Calibri"/>
            </a:endParaRPr>
          </a:p>
          <a:p>
            <a:r>
              <a:rPr lang="nl-NL" b="1" dirty="0"/>
              <a:t>1987:</a:t>
            </a:r>
            <a:r>
              <a:rPr lang="en-US" dirty="0"/>
              <a:t> Barker and his colleagues release a set of TMS safety guidelines.</a:t>
            </a:r>
            <a:endParaRPr lang="en-US" dirty="0">
              <a:cs typeface="Calibri"/>
            </a:endParaRPr>
          </a:p>
          <a:p>
            <a:r>
              <a:rPr lang="nl-NL" b="1" dirty="0"/>
              <a:t>1990’s:</a:t>
            </a:r>
            <a:r>
              <a:rPr lang="en-US" dirty="0"/>
              <a:t> Numerous studies indicate that TMS is safe and </a:t>
            </a:r>
            <a:r>
              <a:rPr lang="en-US" dirty="0">
                <a:hlinkClick r:id="rId13"/>
              </a:rPr>
              <a:t>effective</a:t>
            </a:r>
            <a:r>
              <a:rPr lang="en-US" dirty="0"/>
              <a:t> in the treatment of major depression.</a:t>
            </a:r>
            <a:endParaRPr lang="en-US" dirty="0">
              <a:cs typeface="Calibri"/>
            </a:endParaRPr>
          </a:p>
          <a:p>
            <a:r>
              <a:rPr lang="nl-NL" b="1" dirty="0"/>
              <a:t>2003:</a:t>
            </a:r>
            <a:r>
              <a:rPr lang="en-US" dirty="0"/>
              <a:t> Health Canada </a:t>
            </a:r>
            <a:r>
              <a:rPr lang="it-IT" dirty="0">
                <a:hlinkClick r:id="rId14"/>
              </a:rPr>
              <a:t>approves</a:t>
            </a:r>
            <a:r>
              <a:rPr lang="en-US" dirty="0"/>
              <a:t> the use of TMS therapy as a depression treatment in Canada.</a:t>
            </a:r>
            <a:endParaRPr lang="en-US" dirty="0">
              <a:cs typeface="Calibri"/>
            </a:endParaRPr>
          </a:p>
          <a:p>
            <a:r>
              <a:rPr lang="nl-NL" b="1" dirty="0"/>
              <a:t>2008:</a:t>
            </a:r>
            <a:r>
              <a:rPr lang="de-DE" dirty="0"/>
              <a:t> FDA </a:t>
            </a:r>
            <a:r>
              <a:rPr lang="it-IT" dirty="0">
                <a:hlinkClick r:id="rId15"/>
              </a:rPr>
              <a:t>approves</a:t>
            </a:r>
            <a:r>
              <a:rPr lang="en-US" dirty="0"/>
              <a:t> the use of TMS as therapy for the treatment of major depression.</a:t>
            </a:r>
            <a:endParaRPr lang="en-US" dirty="0">
              <a:cs typeface="Calibri"/>
            </a:endParaRPr>
          </a:p>
          <a:p>
            <a:r>
              <a:rPr lang="nl-NL" b="1" dirty="0"/>
              <a:t>2010:</a:t>
            </a:r>
            <a:r>
              <a:rPr lang="en-US" dirty="0"/>
              <a:t> A clinical trial by the </a:t>
            </a:r>
            <a:r>
              <a:rPr lang="en-US" dirty="0" err="1"/>
              <a:t>The</a:t>
            </a:r>
            <a:r>
              <a:rPr lang="en-US" dirty="0"/>
              <a:t> National Institutes of Health (NIH) indicates TMS therapy is an </a:t>
            </a:r>
            <a:r>
              <a:rPr lang="en-US" dirty="0">
                <a:hlinkClick r:id="rId15"/>
              </a:rPr>
              <a:t>effective form</a:t>
            </a:r>
            <a:r>
              <a:rPr lang="en-US" dirty="0"/>
              <a:t> of treatment for depression.</a:t>
            </a:r>
            <a:endParaRPr lang="en-US" dirty="0">
              <a:cs typeface="Calibri"/>
            </a:endParaRPr>
          </a:p>
          <a:p>
            <a:r>
              <a:rPr lang="nl-NL" b="1" dirty="0"/>
              <a:t>2013:</a:t>
            </a:r>
            <a:r>
              <a:rPr lang="en-US" dirty="0"/>
              <a:t> A number of U.S. health insurance companies widely began to cover TMS as a treatment for depression.</a:t>
            </a:r>
            <a:endParaRPr lang="en-US" dirty="0">
              <a:cs typeface="Calibri"/>
            </a:endParaRPr>
          </a:p>
          <a:p>
            <a:r>
              <a:rPr lang="nl-NL" b="1" dirty="0"/>
              <a:t>2017:</a:t>
            </a:r>
            <a:r>
              <a:rPr lang="en-US" dirty="0"/>
              <a:t> TMS therapy is widely used as a</a:t>
            </a:r>
            <a:r>
              <a:rPr lang="en-US" dirty="0">
                <a:hlinkClick r:id="rId16"/>
              </a:rPr>
              <a:t> safe and effective </a:t>
            </a:r>
            <a:r>
              <a:rPr lang="en-US" dirty="0"/>
              <a:t>treatment of major depression, especially in cases where drugs prove ineffective.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7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/>
              <a:t>1790’s:</a:t>
            </a:r>
            <a:r>
              <a:rPr lang="nl-NL" dirty="0"/>
              <a:t> </a:t>
            </a:r>
            <a:r>
              <a:rPr lang="it-IT" dirty="0">
                <a:hlinkClick r:id="rId3"/>
              </a:rPr>
              <a:t>Luigi Galvani</a:t>
            </a:r>
            <a:r>
              <a:rPr lang="en-US" dirty="0"/>
              <a:t> and </a:t>
            </a:r>
            <a:r>
              <a:rPr lang="it-IT" dirty="0">
                <a:hlinkClick r:id="rId4"/>
              </a:rPr>
              <a:t>Alessandro Volta</a:t>
            </a:r>
            <a:r>
              <a:rPr lang="en-US" dirty="0"/>
              <a:t> conduct a number of bioelectricity experiments and discover that nerves </a:t>
            </a:r>
            <a:r>
              <a:rPr lang="en-US" dirty="0">
                <a:hlinkClick r:id="rId5"/>
              </a:rPr>
              <a:t>carry electrical energy</a:t>
            </a:r>
            <a:r>
              <a:rPr lang="en-US" dirty="0"/>
              <a:t> within the nervous system.</a:t>
            </a:r>
          </a:p>
          <a:p>
            <a:r>
              <a:rPr lang="nl-NL" b="1" dirty="0"/>
              <a:t>1831: </a:t>
            </a:r>
            <a:r>
              <a:rPr lang="nl-NL" dirty="0">
                <a:hlinkClick r:id="rId6"/>
              </a:rPr>
              <a:t>Michael Faraday </a:t>
            </a:r>
            <a:r>
              <a:rPr lang="en-US" dirty="0"/>
              <a:t>discovers the </a:t>
            </a:r>
            <a:r>
              <a:rPr lang="fr-FR" dirty="0">
                <a:hlinkClick r:id="rId7"/>
              </a:rPr>
              <a:t>principles</a:t>
            </a:r>
            <a:r>
              <a:rPr lang="en-US" dirty="0"/>
              <a:t> of electromagnetic induction, in which a current is produced by a change in magnetic flux.</a:t>
            </a:r>
            <a:endParaRPr lang="en-US" dirty="0">
              <a:cs typeface="Calibri"/>
            </a:endParaRPr>
          </a:p>
          <a:p>
            <a:r>
              <a:rPr lang="nl-NL" b="1" dirty="0"/>
              <a:t>1875: </a:t>
            </a:r>
            <a:r>
              <a:rPr lang="it-IT" dirty="0">
                <a:hlinkClick r:id="rId8"/>
              </a:rPr>
              <a:t>David Ferrier</a:t>
            </a:r>
            <a:r>
              <a:rPr lang="en-US" dirty="0"/>
              <a:t> experiments with low intensity electrical stimulation to the brain, revealing that the cortex contains a precise map of motor function.</a:t>
            </a:r>
            <a:endParaRPr lang="en-US" dirty="0">
              <a:cs typeface="Calibri"/>
            </a:endParaRPr>
          </a:p>
          <a:p>
            <a:r>
              <a:rPr lang="en-US" b="1" dirty="0"/>
              <a:t>Early 1900</a:t>
            </a:r>
            <a:r>
              <a:rPr lang="nl-NL" b="1" dirty="0"/>
              <a:t>’s:</a:t>
            </a:r>
            <a:r>
              <a:rPr lang="en-US" dirty="0"/>
              <a:t> Scientists study magnetic stimulation in depth. Many attempts at using electromagnetic induction prove unsuccessful because of the limited technology available for creating magnetic fields suitable for treatment.</a:t>
            </a:r>
            <a:endParaRPr lang="en-US" dirty="0">
              <a:cs typeface="Calibri"/>
            </a:endParaRPr>
          </a:p>
          <a:p>
            <a:r>
              <a:rPr lang="nl-NL" b="1" dirty="0"/>
              <a:t>1959:</a:t>
            </a:r>
            <a:r>
              <a:rPr lang="en-US" dirty="0"/>
              <a:t> Alexander Kolin and his colleagues </a:t>
            </a:r>
            <a:r>
              <a:rPr lang="en-US" dirty="0">
                <a:hlinkClick r:id="rId9"/>
              </a:rPr>
              <a:t>find</a:t>
            </a:r>
            <a:r>
              <a:rPr lang="en-US" dirty="0"/>
              <a:t> that magnetic fields can be used for nerve stimulation and muscle contraction in a frog.</a:t>
            </a:r>
            <a:endParaRPr lang="en-US" dirty="0">
              <a:cs typeface="Calibri"/>
            </a:endParaRPr>
          </a:p>
          <a:p>
            <a:r>
              <a:rPr lang="nl-NL" b="1" dirty="0"/>
              <a:t>1965:</a:t>
            </a:r>
            <a:r>
              <a:rPr lang="en-US" dirty="0"/>
              <a:t> Scientists Bickford and Fremming demonstrate that magnetic fields can be used to </a:t>
            </a:r>
            <a:r>
              <a:rPr lang="nl-NL" dirty="0">
                <a:hlinkClick r:id="rId10"/>
              </a:rPr>
              <a:t>stimulate</a:t>
            </a:r>
            <a:r>
              <a:rPr lang="en-US" dirty="0"/>
              <a:t> muscles among humans.</a:t>
            </a:r>
            <a:endParaRPr lang="en-US" dirty="0">
              <a:cs typeface="Calibri"/>
            </a:endParaRPr>
          </a:p>
          <a:p>
            <a:r>
              <a:rPr lang="nl-NL" b="1" dirty="0"/>
              <a:t>1985:</a:t>
            </a:r>
            <a:r>
              <a:rPr lang="en-US" dirty="0"/>
              <a:t> Anthony Barker and his colleagues Reza </a:t>
            </a:r>
            <a:r>
              <a:rPr lang="en-US" dirty="0" err="1"/>
              <a:t>Jalinous</a:t>
            </a:r>
            <a:r>
              <a:rPr lang="en-US" dirty="0"/>
              <a:t> and Ian </a:t>
            </a:r>
            <a:r>
              <a:rPr lang="en-US" dirty="0" err="1"/>
              <a:t>Freeston</a:t>
            </a:r>
            <a:r>
              <a:rPr lang="en-US" dirty="0"/>
              <a:t> study the use of magnetic fields to alter the brain</a:t>
            </a:r>
            <a:r>
              <a:rPr lang="nl-NL" dirty="0"/>
              <a:t>’</a:t>
            </a:r>
            <a:r>
              <a:rPr lang="en-US" dirty="0"/>
              <a:t>s electrical signals, and </a:t>
            </a:r>
            <a:r>
              <a:rPr lang="it-IT" dirty="0">
                <a:hlinkClick r:id="rId11"/>
              </a:rPr>
              <a:t>introduce</a:t>
            </a:r>
            <a:r>
              <a:rPr lang="en-US" dirty="0"/>
              <a:t> the first TMS device.</a:t>
            </a:r>
            <a:endParaRPr lang="en-US" dirty="0">
              <a:cs typeface="Calibri"/>
            </a:endParaRPr>
          </a:p>
          <a:p>
            <a:r>
              <a:rPr lang="nl-NL" b="1" dirty="0"/>
              <a:t>1985:</a:t>
            </a:r>
            <a:r>
              <a:rPr lang="en-US" dirty="0"/>
              <a:t> Barker, </a:t>
            </a:r>
            <a:r>
              <a:rPr lang="en-US" dirty="0" err="1"/>
              <a:t>Jalinous</a:t>
            </a:r>
            <a:r>
              <a:rPr lang="en-US" dirty="0"/>
              <a:t>, and </a:t>
            </a:r>
            <a:r>
              <a:rPr lang="en-US" dirty="0" err="1"/>
              <a:t>Freeston</a:t>
            </a:r>
            <a:r>
              <a:rPr lang="en-US" dirty="0"/>
              <a:t> </a:t>
            </a:r>
            <a:r>
              <a:rPr lang="en-US" dirty="0">
                <a:hlinkClick r:id="rId12"/>
              </a:rPr>
              <a:t>perform</a:t>
            </a:r>
            <a:r>
              <a:rPr lang="en-US" dirty="0"/>
              <a:t> the first successful transcranial magnetic stimulation as a noninvasive treatment capable of stimulating precise regions of the brain without electrical stimulation or pain. This paved the way for the therapy</a:t>
            </a:r>
            <a:r>
              <a:rPr lang="nl-NL" dirty="0"/>
              <a:t>’</a:t>
            </a:r>
            <a:r>
              <a:rPr lang="en-US" dirty="0"/>
              <a:t>s later use in a range of therapeutic and diagnostic procedures, including depression treatment.</a:t>
            </a:r>
            <a:endParaRPr lang="en-US" dirty="0">
              <a:cs typeface="Calibri"/>
            </a:endParaRPr>
          </a:p>
          <a:p>
            <a:r>
              <a:rPr lang="nl-NL" b="1" dirty="0"/>
              <a:t>1987:</a:t>
            </a:r>
            <a:r>
              <a:rPr lang="en-US" dirty="0"/>
              <a:t> Barker and his colleagues release a set of TMS safety guidelines.</a:t>
            </a:r>
            <a:endParaRPr lang="en-US" dirty="0">
              <a:cs typeface="Calibri"/>
            </a:endParaRPr>
          </a:p>
          <a:p>
            <a:r>
              <a:rPr lang="nl-NL" b="1" dirty="0"/>
              <a:t>1990’s:</a:t>
            </a:r>
            <a:r>
              <a:rPr lang="en-US" dirty="0"/>
              <a:t> Numerous studies indicate that TMS is safe and </a:t>
            </a:r>
            <a:r>
              <a:rPr lang="en-US" dirty="0">
                <a:hlinkClick r:id="rId13"/>
              </a:rPr>
              <a:t>effective</a:t>
            </a:r>
            <a:r>
              <a:rPr lang="en-US" dirty="0"/>
              <a:t> in the treatment of major depression.</a:t>
            </a:r>
            <a:endParaRPr lang="en-US" dirty="0">
              <a:cs typeface="Calibri"/>
            </a:endParaRPr>
          </a:p>
          <a:p>
            <a:r>
              <a:rPr lang="nl-NL" b="1" dirty="0"/>
              <a:t>2003:</a:t>
            </a:r>
            <a:r>
              <a:rPr lang="en-US" dirty="0"/>
              <a:t> Health Canada </a:t>
            </a:r>
            <a:r>
              <a:rPr lang="it-IT" dirty="0">
                <a:hlinkClick r:id="rId14"/>
              </a:rPr>
              <a:t>approves</a:t>
            </a:r>
            <a:r>
              <a:rPr lang="en-US" dirty="0"/>
              <a:t> the use of TMS therapy as a depression treatment in Canada.</a:t>
            </a:r>
            <a:endParaRPr lang="en-US" dirty="0">
              <a:cs typeface="Calibri"/>
            </a:endParaRPr>
          </a:p>
          <a:p>
            <a:r>
              <a:rPr lang="nl-NL" b="1" dirty="0"/>
              <a:t>2008:</a:t>
            </a:r>
            <a:r>
              <a:rPr lang="de-DE" dirty="0"/>
              <a:t> FDA </a:t>
            </a:r>
            <a:r>
              <a:rPr lang="it-IT" dirty="0">
                <a:hlinkClick r:id="rId15"/>
              </a:rPr>
              <a:t>approves</a:t>
            </a:r>
            <a:r>
              <a:rPr lang="en-US" dirty="0"/>
              <a:t> the use of TMS as therapy for the treatment of major depression.</a:t>
            </a:r>
            <a:endParaRPr lang="en-US" dirty="0">
              <a:cs typeface="Calibri"/>
            </a:endParaRPr>
          </a:p>
          <a:p>
            <a:r>
              <a:rPr lang="nl-NL" b="1" dirty="0"/>
              <a:t>2010:</a:t>
            </a:r>
            <a:r>
              <a:rPr lang="en-US" dirty="0"/>
              <a:t> A clinical trial by the </a:t>
            </a:r>
            <a:r>
              <a:rPr lang="en-US" dirty="0" err="1"/>
              <a:t>The</a:t>
            </a:r>
            <a:r>
              <a:rPr lang="en-US" dirty="0"/>
              <a:t> National Institutes of Health (NIH) indicates TMS therapy is an </a:t>
            </a:r>
            <a:r>
              <a:rPr lang="en-US" dirty="0">
                <a:hlinkClick r:id="rId15"/>
              </a:rPr>
              <a:t>effective form</a:t>
            </a:r>
            <a:r>
              <a:rPr lang="en-US" dirty="0"/>
              <a:t> of treatment for depression.</a:t>
            </a:r>
            <a:endParaRPr lang="en-US" dirty="0">
              <a:cs typeface="Calibri"/>
            </a:endParaRPr>
          </a:p>
          <a:p>
            <a:r>
              <a:rPr lang="nl-NL" b="1" dirty="0"/>
              <a:t>2013:</a:t>
            </a:r>
            <a:r>
              <a:rPr lang="en-US" dirty="0"/>
              <a:t> A number of U.S. health insurance companies widely began to cover TMS as a treatment for depression.</a:t>
            </a:r>
            <a:endParaRPr lang="en-US" dirty="0">
              <a:cs typeface="Calibri"/>
            </a:endParaRPr>
          </a:p>
          <a:p>
            <a:r>
              <a:rPr lang="nl-NL" b="1" dirty="0"/>
              <a:t>2017:</a:t>
            </a:r>
            <a:r>
              <a:rPr lang="en-US" dirty="0"/>
              <a:t> TMS therapy is widely used as a</a:t>
            </a:r>
            <a:r>
              <a:rPr lang="en-US" dirty="0">
                <a:hlinkClick r:id="rId16"/>
              </a:rPr>
              <a:t> safe and effective </a:t>
            </a:r>
            <a:r>
              <a:rPr lang="en-US" dirty="0"/>
              <a:t>treatment of major depression, especially in cases where drugs prove ineffective.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BD1ED-8DDB-4CDF-8587-4775621EEE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7575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90458"/>
            <a:ext cx="9144000" cy="44320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27EC1-1050-4502-A7AF-EDD54AA45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81" y="150472"/>
            <a:ext cx="7159737" cy="28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71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47575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90458"/>
            <a:ext cx="9144000" cy="44320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27EC1-1050-4502-A7AF-EDD54AA45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366" y="0"/>
            <a:ext cx="7087269" cy="28300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5FC3EC-6B46-4D83-957F-6FFECAF3870D}"/>
              </a:ext>
            </a:extLst>
          </p:cNvPr>
          <p:cNvSpPr/>
          <p:nvPr userDrawn="1"/>
        </p:nvSpPr>
        <p:spPr>
          <a:xfrm>
            <a:off x="0" y="3442052"/>
            <a:ext cx="12192000" cy="2719873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77392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4AC6831-72C4-43A3-A562-51B15E062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67733" y="0"/>
            <a:ext cx="12330152" cy="13711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62486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2323F-5096-44E0-B3C9-9471CC35D4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D9FC0D-D91B-418B-983D-C67ECC294988}"/>
              </a:ext>
            </a:extLst>
          </p:cNvPr>
          <p:cNvGrpSpPr/>
          <p:nvPr userDrawn="1"/>
        </p:nvGrpSpPr>
        <p:grpSpPr>
          <a:xfrm>
            <a:off x="-67732" y="1"/>
            <a:ext cx="12343873" cy="1482283"/>
            <a:chOff x="-50800" y="0"/>
            <a:chExt cx="9257905" cy="148228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5709C47-ED53-4D00-AEB9-8B71ABBC6B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0CA9D50-85EB-4EAA-A1AD-F42D2230AD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A7A55B-1DBA-405E-86B5-A2071D0911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3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5CF919-0230-4485-8CEA-95B6F4F8FE32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0BF864A-11DE-4C35-9D88-4101000713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D5F08BB-53C3-4345-97CD-8C74B18CE8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7CBD8A-449F-4E57-AF98-A8A218A23F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5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F2B18268-E18A-4AF6-8EE2-BA605B855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67733" y="0"/>
            <a:ext cx="12330152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E4D7B-E5D5-4DBC-BC27-3AE9EA8970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2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9F773B3-3FC0-4BA9-B642-086CD8950C71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A51BD11-E93D-4300-9A56-5BB9D4CB9D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B59F24B-AA5E-44CB-9CF0-2D794709A6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CF76F-9F92-45CB-84AB-FE423756B0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28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05D0D8-4229-4323-B04A-97B136E89928}"/>
              </a:ext>
            </a:extLst>
          </p:cNvPr>
          <p:cNvGrpSpPr/>
          <p:nvPr userDrawn="1"/>
        </p:nvGrpSpPr>
        <p:grpSpPr>
          <a:xfrm>
            <a:off x="-67732" y="1"/>
            <a:ext cx="12343873" cy="1482283"/>
            <a:chOff x="-50800" y="0"/>
            <a:chExt cx="9257905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D5F7E8B-297D-4D06-BCE6-63D63E8347E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44EFBBE-1D3F-42F5-9FE5-9896145B6B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04D610-8DAD-4A11-96E2-5B6BD3F033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9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5445DB7-3988-45B8-9EF0-E21473B01EDE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5BD51B1E-B0E7-448B-876B-F83F23A0C4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279CD92-C336-48F1-B39F-BE63685077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BDF85C-7F96-483A-9C0E-19274D1AF1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3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B5A71A9-32FC-4359-A462-7ED537214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67733" y="0"/>
            <a:ext cx="12330152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088B4-0971-471E-9B45-C8FDCF337E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17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8DE72-6806-4E7C-86DA-0359B8492AE8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D3B993F-3E7F-40EF-867E-8E9418CAFE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5E07D0A-5D5E-4A72-A220-0514B0EDBC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77E3FA-2ABE-47E0-BF20-4F421EB594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85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051FFD-2B07-4D0E-9DB6-92B168CC8D7A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166FEB1-0B42-4C8E-A4BA-9AAC61AE4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5057B70-D31F-477D-AF5B-A278EA6FF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1B3FE3-6B93-45CF-9005-4B982D759A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6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B0B0D81-2673-4FAB-B572-8DA26F70BB13}"/>
              </a:ext>
            </a:extLst>
          </p:cNvPr>
          <p:cNvGrpSpPr/>
          <p:nvPr userDrawn="1"/>
        </p:nvGrpSpPr>
        <p:grpSpPr>
          <a:xfrm>
            <a:off x="-67732" y="1"/>
            <a:ext cx="12343873" cy="1482283"/>
            <a:chOff x="-50800" y="0"/>
            <a:chExt cx="9257905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5D2D454-0014-4946-B428-312B1680B2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9ABB67E-CD5F-4521-A0DE-D941F5BDD7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A712AB-CFEE-4CCE-A551-6BF0B6006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58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C4C3789-DA7F-4AB4-BA52-942245C9FA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67733" y="0"/>
            <a:ext cx="12330152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E6E8BB-9BE1-42EA-A9F4-AE594FFEC7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09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EF3B35-797B-4F82-93E1-721641C80411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285EB59-1936-4822-A436-A15AF1928B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0BAE3A0-7053-4CC5-B324-889DC29327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A62744-AC60-4453-A4E9-007B60DAA2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36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1C0C3E4-5BE3-4FFA-A503-84E56C7A5267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FFBBFCD-6759-4642-9BAB-6AEEF75388C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A1BA191-29E3-43E0-8330-4ECCE6F3A4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9BE96F-86A0-41F4-80AE-7C9C65C02B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27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F553973-81A2-4CCC-94FC-6D9AD7E67787}"/>
              </a:ext>
            </a:extLst>
          </p:cNvPr>
          <p:cNvGrpSpPr/>
          <p:nvPr userDrawn="1"/>
        </p:nvGrpSpPr>
        <p:grpSpPr>
          <a:xfrm>
            <a:off x="-67732" y="1"/>
            <a:ext cx="12343873" cy="1482283"/>
            <a:chOff x="-50800" y="0"/>
            <a:chExt cx="9257905" cy="148228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579C2C1-91D3-4ED6-B44C-2022053D61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DB1A443-FABE-49ED-BB49-DA97710B23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E548F-7C5D-446E-B991-5332F36190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56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4AC6831-72C4-43A3-A562-51B15E062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67733" y="0"/>
            <a:ext cx="12330152" cy="13711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62486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2323F-5096-44E0-B3C9-9471CC35D4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D9FC0D-D91B-418B-983D-C67ECC294988}"/>
              </a:ext>
            </a:extLst>
          </p:cNvPr>
          <p:cNvGrpSpPr/>
          <p:nvPr userDrawn="1"/>
        </p:nvGrpSpPr>
        <p:grpSpPr>
          <a:xfrm>
            <a:off x="-67732" y="1"/>
            <a:ext cx="12343873" cy="1482283"/>
            <a:chOff x="-50800" y="0"/>
            <a:chExt cx="9257905" cy="148228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5709C47-ED53-4D00-AEB9-8B71ABBC6B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0CA9D50-85EB-4EAA-A1AD-F42D2230AD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A7A55B-1DBA-405E-86B5-A2071D0911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3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5CF919-0230-4485-8CEA-95B6F4F8FE32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0BF864A-11DE-4C35-9D88-4101000713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D5F08BB-53C3-4345-97CD-8C74B18CE8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7CBD8A-449F-4E57-AF98-A8A218A23F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5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F2B18268-E18A-4AF6-8EE2-BA605B855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67733" y="0"/>
            <a:ext cx="12330152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E4D7B-E5D5-4DBC-BC27-3AE9EA8970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22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9F773B3-3FC0-4BA9-B642-086CD8950C71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A51BD11-E93D-4300-9A56-5BB9D4CB9D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B59F24B-AA5E-44CB-9CF0-2D794709A6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CF76F-9F92-45CB-84AB-FE423756B0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284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05D0D8-4229-4323-B04A-97B136E89928}"/>
              </a:ext>
            </a:extLst>
          </p:cNvPr>
          <p:cNvGrpSpPr/>
          <p:nvPr userDrawn="1"/>
        </p:nvGrpSpPr>
        <p:grpSpPr>
          <a:xfrm>
            <a:off x="-67732" y="1"/>
            <a:ext cx="12343873" cy="1482283"/>
            <a:chOff x="-50800" y="0"/>
            <a:chExt cx="9257905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D5F7E8B-297D-4D06-BCE6-63D63E8347E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44EFBBE-1D3F-42F5-9FE5-9896145B6B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04D610-8DAD-4A11-96E2-5B6BD3F033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95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5445DB7-3988-45B8-9EF0-E21473B01EDE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5BD51B1E-B0E7-448B-876B-F83F23A0C4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279CD92-C336-48F1-B39F-BE63685077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BDF85C-7F96-483A-9C0E-19274D1AF1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34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B5A71A9-32FC-4359-A462-7ED537214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67733" y="0"/>
            <a:ext cx="12330152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088B4-0971-471E-9B45-C8FDCF337E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17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8DE72-6806-4E7C-86DA-0359B8492AE8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D3B993F-3E7F-40EF-867E-8E9418CAFE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5E07D0A-5D5E-4A72-A220-0514B0EDBC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77E3FA-2ABE-47E0-BF20-4F421EB594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85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051FFD-2B07-4D0E-9DB6-92B168CC8D7A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166FEB1-0B42-4C8E-A4BA-9AAC61AE4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5057B70-D31F-477D-AF5B-A278EA6FF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1B3FE3-6B93-45CF-9005-4B982D759A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6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B0B0D81-2673-4FAB-B572-8DA26F70BB13}"/>
              </a:ext>
            </a:extLst>
          </p:cNvPr>
          <p:cNvGrpSpPr/>
          <p:nvPr userDrawn="1"/>
        </p:nvGrpSpPr>
        <p:grpSpPr>
          <a:xfrm>
            <a:off x="-67732" y="1"/>
            <a:ext cx="12343873" cy="1482283"/>
            <a:chOff x="-50800" y="0"/>
            <a:chExt cx="9257905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5D2D454-0014-4946-B428-312B1680B2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9ABB67E-CD5F-4521-A0DE-D941F5BDD7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A712AB-CFEE-4CCE-A551-6BF0B6006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58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C4C3789-DA7F-4AB4-BA52-942245C9FA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67733" y="0"/>
            <a:ext cx="12330152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E6E8BB-9BE1-42EA-A9F4-AE594FFEC7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098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EF3B35-797B-4F82-93E1-721641C80411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285EB59-1936-4822-A436-A15AF1928B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0BAE3A0-7053-4CC5-B324-889DC29327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A62744-AC60-4453-A4E9-007B60DAA2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36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1C0C3E4-5BE3-4FFA-A503-84E56C7A5267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FFBBFCD-6759-4642-9BAB-6AEEF75388C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A1BA191-29E3-43E0-8330-4ECCE6F3A4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9BE96F-86A0-41F4-80AE-7C9C65C02B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27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F553973-81A2-4CCC-94FC-6D9AD7E67787}"/>
              </a:ext>
            </a:extLst>
          </p:cNvPr>
          <p:cNvGrpSpPr/>
          <p:nvPr userDrawn="1"/>
        </p:nvGrpSpPr>
        <p:grpSpPr>
          <a:xfrm>
            <a:off x="-67732" y="1"/>
            <a:ext cx="12343873" cy="1482283"/>
            <a:chOff x="-50800" y="0"/>
            <a:chExt cx="9257905" cy="148228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579C2C1-91D3-4ED6-B44C-2022053D61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DB1A443-FABE-49ED-BB49-DA97710B23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E548F-7C5D-446E-B991-5332F36190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56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4AC6831-72C4-43A3-A562-51B15E062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67733" y="0"/>
            <a:ext cx="12330152" cy="13711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62486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82323F-5096-44E0-B3C9-9471CC35D4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02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3D9FC0D-D91B-418B-983D-C67ECC294988}"/>
              </a:ext>
            </a:extLst>
          </p:cNvPr>
          <p:cNvGrpSpPr/>
          <p:nvPr userDrawn="1"/>
        </p:nvGrpSpPr>
        <p:grpSpPr>
          <a:xfrm>
            <a:off x="-67732" y="1"/>
            <a:ext cx="12343873" cy="1482283"/>
            <a:chOff x="-50800" y="0"/>
            <a:chExt cx="9257905" cy="148228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E5709C47-ED53-4D00-AEB9-8B71ABBC6B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0CA9D50-85EB-4EAA-A1AD-F42D2230AD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A7A55B-1DBA-405E-86B5-A2071D0911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35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5CF919-0230-4485-8CEA-95B6F4F8FE32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60BF864A-11DE-4C35-9D88-4101000713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6D5F08BB-53C3-4345-97CD-8C74B18CE88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7CBD8A-449F-4E57-AF98-A8A218A23F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5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F2B18268-E18A-4AF6-8EE2-BA605B855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67733" y="0"/>
            <a:ext cx="12330152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E4D7B-E5D5-4DBC-BC27-3AE9EA8970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22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9F773B3-3FC0-4BA9-B642-086CD8950C71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A51BD11-E93D-4300-9A56-5BB9D4CB9D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B59F24B-AA5E-44CB-9CF0-2D794709A6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8CF76F-9F92-45CB-84AB-FE423756B0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284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05D0D8-4229-4323-B04A-97B136E89928}"/>
              </a:ext>
            </a:extLst>
          </p:cNvPr>
          <p:cNvGrpSpPr/>
          <p:nvPr userDrawn="1"/>
        </p:nvGrpSpPr>
        <p:grpSpPr>
          <a:xfrm>
            <a:off x="-67732" y="1"/>
            <a:ext cx="12343873" cy="1482283"/>
            <a:chOff x="-50800" y="0"/>
            <a:chExt cx="9257905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D5F7E8B-297D-4D06-BCE6-63D63E8347E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44EFBBE-1D3F-42F5-9FE5-9896145B6B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04D610-8DAD-4A11-96E2-5B6BD3F033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9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5445DB7-3988-45B8-9EF0-E21473B01EDE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5BD51B1E-B0E7-448B-876B-F83F23A0C4A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279CD92-C336-48F1-B39F-BE63685077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BDF85C-7F96-483A-9C0E-19274D1AF1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534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B5A71A9-32FC-4359-A462-7ED537214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67733" y="0"/>
            <a:ext cx="12330152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088B4-0971-471E-9B45-C8FDCF337E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17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8DE72-6806-4E7C-86DA-0359B8492AE8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D3B993F-3E7F-40EF-867E-8E9418CAFE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5E07D0A-5D5E-4A72-A220-0514B0EDBC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77E3FA-2ABE-47E0-BF20-4F421EB594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85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0051FFD-2B07-4D0E-9DB6-92B168CC8D7A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166FEB1-0B42-4C8E-A4BA-9AAC61AE4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5057B70-D31F-477D-AF5B-A278EA6FF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1B3FE3-6B93-45CF-9005-4B982D759A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67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B0B0D81-2673-4FAB-B572-8DA26F70BB13}"/>
              </a:ext>
            </a:extLst>
          </p:cNvPr>
          <p:cNvGrpSpPr/>
          <p:nvPr userDrawn="1"/>
        </p:nvGrpSpPr>
        <p:grpSpPr>
          <a:xfrm>
            <a:off x="-67732" y="1"/>
            <a:ext cx="12343873" cy="1482283"/>
            <a:chOff x="-50800" y="0"/>
            <a:chExt cx="9257905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5D2D454-0014-4946-B428-312B1680B2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79ABB67E-CD5F-4521-A0DE-D941F5BDD7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A712AB-CFEE-4CCE-A551-6BF0B6006D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58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C4C3789-DA7F-4AB4-BA52-942245C9FA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4887"/>
          <a:stretch/>
        </p:blipFill>
        <p:spPr>
          <a:xfrm>
            <a:off x="-67733" y="0"/>
            <a:ext cx="12330152" cy="1371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E6E8BB-9BE1-42EA-A9F4-AE594FFEC7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098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EF3B35-797B-4F82-93E1-721641C80411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285EB59-1936-4822-A436-A15AF1928B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90BAE3A0-7053-4CC5-B324-889DC29327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A62744-AC60-4453-A4E9-007B60DAA26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36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1C0C3E4-5BE3-4FFA-A503-84E56C7A5267}"/>
              </a:ext>
            </a:extLst>
          </p:cNvPr>
          <p:cNvGrpSpPr/>
          <p:nvPr userDrawn="1"/>
        </p:nvGrpSpPr>
        <p:grpSpPr>
          <a:xfrm>
            <a:off x="-67733" y="1"/>
            <a:ext cx="12345584" cy="1482283"/>
            <a:chOff x="-50800" y="0"/>
            <a:chExt cx="9259188" cy="1482283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6FFBBFCD-6759-4642-9BAB-6AEEF75388C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39226" y="111093"/>
              <a:ext cx="9247614" cy="137119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EA1BA191-29E3-43E0-8330-4ECCE6F3A42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9BE96F-86A0-41F4-80AE-7C9C65C02B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27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F553973-81A2-4CCC-94FC-6D9AD7E67787}"/>
              </a:ext>
            </a:extLst>
          </p:cNvPr>
          <p:cNvGrpSpPr/>
          <p:nvPr userDrawn="1"/>
        </p:nvGrpSpPr>
        <p:grpSpPr>
          <a:xfrm>
            <a:off x="-67732" y="1"/>
            <a:ext cx="12343873" cy="1482283"/>
            <a:chOff x="-50800" y="0"/>
            <a:chExt cx="9257905" cy="1482283"/>
          </a:xfrm>
        </p:grpSpPr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3579C2C1-91D3-4ED6-B44C-2022053D61D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44887"/>
            <a:stretch/>
          </p:blipFill>
          <p:spPr>
            <a:xfrm>
              <a:off x="-40509" y="111093"/>
              <a:ext cx="9247614" cy="137119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DB1A443-FABE-49ED-BB49-DA97710B23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44887"/>
            <a:stretch/>
          </p:blipFill>
          <p:spPr>
            <a:xfrm>
              <a:off x="-50800" y="0"/>
              <a:ext cx="9247614" cy="137119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E548F-7C5D-446E-B991-5332F36190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562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8" y="0"/>
            <a:ext cx="12192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14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2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C9E4A3-D8F2-4A0B-A3EF-E741FD215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0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8" y="0"/>
            <a:ext cx="12192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14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2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28" y="1382054"/>
            <a:ext cx="12192000" cy="1648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5B5E02-A1DE-4A2F-A099-13B62510C1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07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8" y="0"/>
            <a:ext cx="12192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14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2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628" y="1382054"/>
            <a:ext cx="12192000" cy="164841"/>
          </a:xfrm>
          <a:prstGeom prst="rect">
            <a:avLst/>
          </a:prstGeom>
          <a:solidFill>
            <a:srgbClr val="006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DD59DF-8C3F-4E72-AF4F-4CB026413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596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8" y="0"/>
            <a:ext cx="12192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14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2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C30942-435B-48BA-968F-87051DCDC5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876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8" y="0"/>
            <a:ext cx="12192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14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2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28" y="1382054"/>
            <a:ext cx="12192000" cy="16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FC2E9-5D4B-4082-8892-19215CBAE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88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8" y="0"/>
            <a:ext cx="12192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14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2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28" y="1382054"/>
            <a:ext cx="12192000" cy="1648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4AD4A5-3422-4F04-950F-A773181F6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238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8" y="0"/>
            <a:ext cx="12192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14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2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28" y="1382054"/>
            <a:ext cx="12192000" cy="164841"/>
          </a:xfrm>
          <a:prstGeom prst="rect">
            <a:avLst/>
          </a:prstGeom>
          <a:solidFill>
            <a:srgbClr val="006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074765-0E46-448F-AF61-8F1F174C68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54" y="6219627"/>
            <a:ext cx="2808447" cy="6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484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8" y="0"/>
            <a:ext cx="12192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14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2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61E6C1-A09F-4C79-9F49-2311667960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825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8" y="0"/>
            <a:ext cx="12192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14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2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628" y="1382054"/>
            <a:ext cx="12192000" cy="16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4CA28D-E901-486E-AFAD-C90B8F87BF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274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8" y="0"/>
            <a:ext cx="12192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14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2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628" y="1382054"/>
            <a:ext cx="12192000" cy="164841"/>
          </a:xfrm>
          <a:prstGeom prst="rect">
            <a:avLst/>
          </a:prstGeom>
          <a:solidFill>
            <a:srgbClr val="006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702051-42CF-4CA8-8FA8-4533646DC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977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8" y="0"/>
            <a:ext cx="12192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14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2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1CD34E-DC3C-4C1E-8366-6E51BA2996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1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8" y="0"/>
            <a:ext cx="12192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14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2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7AA211-27E7-42D5-8476-83B648B61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79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8" y="0"/>
            <a:ext cx="12192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14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2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628" y="1382054"/>
            <a:ext cx="12192000" cy="164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2F30FF-8BDA-4506-9A10-F5D7BF4D5C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36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628" y="0"/>
            <a:ext cx="12192000" cy="1446666"/>
          </a:xfrm>
          <a:prstGeom prst="rect">
            <a:avLst/>
          </a:prstGeom>
          <a:solidFill>
            <a:srgbClr val="008C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14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2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7628" y="1382054"/>
            <a:ext cx="12192000" cy="164841"/>
          </a:xfrm>
          <a:prstGeom prst="rect">
            <a:avLst/>
          </a:prstGeom>
          <a:solidFill>
            <a:srgbClr val="006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947FD0-4E3E-4F96-BC01-1775195F84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319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29223-9B00-4A55-A676-5BEE7C7D1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990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E23C5-D37A-47D3-BC12-A0E823859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01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56721"/>
            <a:ext cx="11718536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726163"/>
            <a:ext cx="11718536" cy="4450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53BAA6-A7D9-4FB0-911D-89A39C52C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15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C934A52D-8EF3-41D4-BA81-AA084BA64E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5E44C-6485-4223-BDDC-CB440E2322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53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4DEF2-E375-4C8E-AF15-DAC5BAB6BD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40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640F1-DD95-421D-9457-439449C284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386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9E859-57BA-4F15-9291-0AC7563F4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27" y="6216703"/>
            <a:ext cx="2819949" cy="67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8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solidFill>
          <a:srgbClr val="008C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18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009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724400" y="6555923"/>
            <a:ext cx="2743200" cy="230868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4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Monday, October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409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Monday, October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783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83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97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71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431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785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675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313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Monday, October 17,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22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53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52" r:id="rId47"/>
    <p:sldLayoutId id="2147483756" r:id="rId48"/>
    <p:sldLayoutId id="2147483757" r:id="rId49"/>
    <p:sldLayoutId id="2147483758" r:id="rId50"/>
    <p:sldLayoutId id="2147483759" r:id="rId51"/>
    <p:sldLayoutId id="2147483760" r:id="rId52"/>
    <p:sldLayoutId id="2147483761" r:id="rId53"/>
    <p:sldLayoutId id="2147483762" r:id="rId54"/>
    <p:sldLayoutId id="2147483763" r:id="rId55"/>
    <p:sldLayoutId id="2147483764" r:id="rId56"/>
    <p:sldLayoutId id="2147483765" r:id="rId57"/>
    <p:sldLayoutId id="2147483766" r:id="rId58"/>
    <p:sldLayoutId id="2147483767" r:id="rId59"/>
    <p:sldLayoutId id="2147483768" r:id="rId60"/>
    <p:sldLayoutId id="2147483769" r:id="rId61"/>
    <p:sldLayoutId id="2147483706" r:id="rId62"/>
    <p:sldLayoutId id="2147483707" r:id="rId63"/>
    <p:sldLayoutId id="2147483708" r:id="rId64"/>
    <p:sldLayoutId id="2147483709" r:id="rId65"/>
    <p:sldLayoutId id="2147483710" r:id="rId66"/>
    <p:sldLayoutId id="2147483711" r:id="rId67"/>
    <p:sldLayoutId id="2147483712" r:id="rId68"/>
    <p:sldLayoutId id="2147483713" r:id="rId69"/>
    <p:sldLayoutId id="2147483715" r:id="rId70"/>
    <p:sldLayoutId id="2147483714" r:id="rId7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2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Monday, October 17,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8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24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openxmlformats.org/officeDocument/2006/relationships/customXml" Target="../ink/ink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nicaltmssociety.org/tms/devices" TargetMode="External"/><Relationship Id="rId2" Type="http://schemas.openxmlformats.org/officeDocument/2006/relationships/hyperlink" Target="https://www.neurocaregroup.com/brainsway_dtms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magventure.com/us/component/k2/coils/cool-d-b80" TargetMode="External"/><Relationship Id="rId5" Type="http://schemas.openxmlformats.org/officeDocument/2006/relationships/hyperlink" Target="https://brainsway.co.il/how-does-it-work/rtms-vs-deep-tms/" TargetMode="External"/><Relationship Id="rId4" Type="http://schemas.openxmlformats.org/officeDocument/2006/relationships/hyperlink" Target="https://www.magstim.com/row-en/2019/03/fda-clearance-theta-burst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3117605"/>
            <a:ext cx="9144000" cy="2039905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8286" y="3504124"/>
            <a:ext cx="8000999" cy="61876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/>
                <a:cs typeface="Arial"/>
              </a:rPr>
              <a:t>Transcranial Magnetic Stimulation</a:t>
            </a:r>
            <a:br>
              <a:rPr lang="en-US" sz="3600" b="1" dirty="0">
                <a:latin typeface="Arial"/>
                <a:cs typeface="Arial"/>
              </a:rPr>
            </a:br>
            <a:r>
              <a:rPr lang="en-US" sz="1800" b="1" dirty="0">
                <a:latin typeface="Arial"/>
                <a:cs typeface="Arial"/>
              </a:rPr>
              <a:t>Where are we now and where are we going?</a:t>
            </a: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379845"/>
            <a:ext cx="6858000" cy="6084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dirty="0">
                <a:latin typeface="Arial"/>
                <a:cs typeface="Arial"/>
              </a:rPr>
              <a:t>Nicole Aho, MD</a:t>
            </a:r>
            <a:endParaRPr lang="en-US" sz="1400"/>
          </a:p>
          <a:p>
            <a:r>
              <a:rPr lang="en-US" sz="1400" dirty="0">
                <a:latin typeface="Arial"/>
                <a:cs typeface="Arial"/>
              </a:rPr>
              <a:t>Interventional and Neurocognitive Psychiatry</a:t>
            </a:r>
          </a:p>
          <a:p>
            <a:r>
              <a:rPr lang="en-US" sz="1400" dirty="0">
                <a:latin typeface="Arial"/>
                <a:cs typeface="Arial"/>
              </a:rPr>
              <a:t>October 2022</a:t>
            </a:r>
          </a:p>
        </p:txBody>
      </p:sp>
    </p:spTree>
    <p:extLst>
      <p:ext uri="{BB962C8B-B14F-4D97-AF65-F5344CB8AC3E}">
        <p14:creationId xmlns:p14="http://schemas.microsoft.com/office/powerpoint/2010/main" val="90877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1E3EE93-3221-D637-B78B-D23D4A87A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518" y="1586188"/>
            <a:ext cx="10564585" cy="242660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CF3A23-9A4C-494F-B362-E0BB9A7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Theta Burst TMS (TBS) 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9F7BE-8860-761A-970C-ECFC023EA3A0}"/>
              </a:ext>
            </a:extLst>
          </p:cNvPr>
          <p:cNvSpPr txBox="1"/>
          <p:nvPr/>
        </p:nvSpPr>
        <p:spPr>
          <a:xfrm>
            <a:off x="108858" y="6386286"/>
            <a:ext cx="478925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Calibri"/>
              </a:rPr>
              <a:t>Reference 8, 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526E3-091F-C012-EB96-2A03C329877F}"/>
              </a:ext>
            </a:extLst>
          </p:cNvPr>
          <p:cNvSpPr txBox="1"/>
          <p:nvPr/>
        </p:nvSpPr>
        <p:spPr>
          <a:xfrm>
            <a:off x="315686" y="4207329"/>
            <a:ext cx="7024912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Georgia Pro"/>
                <a:cs typeface="Segoe UI"/>
              </a:rPr>
              <a:t>Quick facts:​</a:t>
            </a:r>
          </a:p>
          <a:p>
            <a:r>
              <a:rPr lang="en-US" sz="2000" dirty="0">
                <a:solidFill>
                  <a:srgbClr val="0070C0"/>
                </a:solidFill>
                <a:latin typeface="Georgia Pro"/>
                <a:cs typeface="Segoe UI"/>
              </a:rPr>
              <a:t>1. Mimics hippocampal neuronal firing​</a:t>
            </a:r>
          </a:p>
          <a:p>
            <a:r>
              <a:rPr lang="en-US" sz="2000" dirty="0">
                <a:solidFill>
                  <a:srgbClr val="0070C0"/>
                </a:solidFill>
                <a:latin typeface="Georgia Pro"/>
                <a:cs typeface="Segoe UI"/>
              </a:rPr>
              <a:t>2. Done in </a:t>
            </a:r>
            <a:r>
              <a:rPr lang="en-US" sz="2000" i="1" dirty="0">
                <a:solidFill>
                  <a:srgbClr val="0070C0"/>
                </a:solidFill>
                <a:latin typeface="Georgia Pro"/>
                <a:cs typeface="Segoe UI"/>
              </a:rPr>
              <a:t>3min 9sec​</a:t>
            </a:r>
          </a:p>
          <a:p>
            <a:r>
              <a:rPr lang="en-US" sz="2000" dirty="0">
                <a:solidFill>
                  <a:srgbClr val="0070C0"/>
                </a:solidFill>
                <a:latin typeface="Georgia Pro"/>
                <a:cs typeface="Segoe UI"/>
              </a:rPr>
              <a:t>3. FDA cleared in 2018 based on a non-inferiority study ​</a:t>
            </a:r>
          </a:p>
          <a:p>
            <a:r>
              <a:rPr lang="en-US" sz="2000" dirty="0">
                <a:solidFill>
                  <a:srgbClr val="0070C0"/>
                </a:solidFill>
                <a:latin typeface="Georgia Pro"/>
                <a:cs typeface="Segoe UI"/>
              </a:rPr>
              <a:t>4. Can hurt a lot but it's quick​</a:t>
            </a:r>
          </a:p>
        </p:txBody>
      </p:sp>
      <p:pic>
        <p:nvPicPr>
          <p:cNvPr id="5" name="Picture 6" descr="Timeline&#10;&#10;Description automatically generated">
            <a:extLst>
              <a:ext uri="{FF2B5EF4-FFF2-40B4-BE49-F238E27FC236}">
                <a16:creationId xmlns:a16="http://schemas.microsoft.com/office/drawing/2014/main" id="{AB9FD7E6-D6B3-3F3E-5B37-1BA47CE06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86" y="3378893"/>
            <a:ext cx="3958771" cy="30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1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CF3A23-9A4C-494F-B362-E0BB9A7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TBS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9F7BE-8860-761A-970C-ECFC023EA3A0}"/>
              </a:ext>
            </a:extLst>
          </p:cNvPr>
          <p:cNvSpPr txBox="1"/>
          <p:nvPr/>
        </p:nvSpPr>
        <p:spPr>
          <a:xfrm>
            <a:off x="816429" y="6114143"/>
            <a:ext cx="478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526E3-091F-C012-EB96-2A03C329877F}"/>
              </a:ext>
            </a:extLst>
          </p:cNvPr>
          <p:cNvSpPr txBox="1"/>
          <p:nvPr/>
        </p:nvSpPr>
        <p:spPr>
          <a:xfrm>
            <a:off x="3490686" y="4207329"/>
            <a:ext cx="63717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Georgia Pro"/>
              <a:cs typeface="Segoe U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CA8D02-2B73-0E69-27E6-6304D748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717092"/>
            <a:ext cx="11718536" cy="1919872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AEF8D4-A419-32D9-ECEC-9011E7FC4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66" y="1629662"/>
            <a:ext cx="10223499" cy="1994807"/>
          </a:xfrm>
          <a:prstGeom prst="rect">
            <a:avLst/>
          </a:prstGeom>
        </p:spPr>
      </p:pic>
      <p:pic>
        <p:nvPicPr>
          <p:cNvPr id="11" name="Picture 7" descr="Chart, box and whisker chart&#10;&#10;Description automatically generated">
            <a:extLst>
              <a:ext uri="{FF2B5EF4-FFF2-40B4-BE49-F238E27FC236}">
                <a16:creationId xmlns:a16="http://schemas.microsoft.com/office/drawing/2014/main" id="{6F087EE1-614F-20E7-D143-C647FC0AC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90" y="3695344"/>
            <a:ext cx="4455875" cy="2415057"/>
          </a:xfrm>
          <a:prstGeom prst="rect">
            <a:avLst/>
          </a:prstGeom>
        </p:spPr>
      </p:pic>
      <p:pic>
        <p:nvPicPr>
          <p:cNvPr id="13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195AE012-E3B6-E0B4-FFF3-1662AC9D9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385" y="3197130"/>
            <a:ext cx="4614281" cy="32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49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5D7D86-79EB-AE43-A01D-E5433FEFF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65" y="1488657"/>
            <a:ext cx="11718536" cy="4688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/>
                <a:cs typeface="Arial"/>
              </a:rPr>
              <a:t>SAINT Protocol - Stanford Accelerated Intelligent Neuromodulation Therapy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endParaRPr lang="en-US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endParaRPr lang="en-US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170815" indent="-170815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BB6C6-7856-707F-6476-6341D68E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Future – SAINT Protocol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2DA2F-0A7B-B2A3-2440-C133E5C0128B}"/>
              </a:ext>
            </a:extLst>
          </p:cNvPr>
          <p:cNvSpPr txBox="1"/>
          <p:nvPr/>
        </p:nvSpPr>
        <p:spPr>
          <a:xfrm>
            <a:off x="54428" y="6531428"/>
            <a:ext cx="422683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Reference 14</a:t>
            </a:r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89E94B81-D000-F7CC-2E3B-B4665842B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829" y="2102454"/>
            <a:ext cx="5949537" cy="4424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146F03-95A5-CE7F-C8B5-6158AD178172}"/>
              </a:ext>
            </a:extLst>
          </p:cNvPr>
          <p:cNvSpPr txBox="1"/>
          <p:nvPr/>
        </p:nvSpPr>
        <p:spPr>
          <a:xfrm>
            <a:off x="9559635" y="3265714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92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5D7D86-79EB-AE43-A01D-E5433FEFF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465" y="1488657"/>
            <a:ext cx="11718536" cy="4688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/>
                <a:cs typeface="Arial"/>
              </a:rPr>
              <a:t>SAINT Protocol - Stanford Accelerated Intelligent Neuromodulation Therapy</a:t>
            </a:r>
            <a:r>
              <a:rPr lang="en-US" dirty="0">
                <a:latin typeface="Arial"/>
                <a:cs typeface="Arial"/>
              </a:rPr>
              <a:t> </a:t>
            </a:r>
            <a:endParaRPr lang="en-US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endParaRPr lang="en-US" dirty="0"/>
          </a:p>
          <a:p>
            <a:pPr marL="342900" lvl="1" indent="-170815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>
                <a:latin typeface="Arial"/>
                <a:cs typeface="Arial"/>
              </a:rPr>
              <a:t>3 SAINT clinical trials </a:t>
            </a:r>
            <a:endParaRPr lang="en-US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/>
                <a:cs typeface="Arial"/>
              </a:rPr>
              <a:t>1. N = 6; open label; the MOST severely depressed and treatment resistant;  5 of 6 reached remission.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/>
                <a:cs typeface="Arial"/>
              </a:rPr>
              <a:t>2. N = 22; open label; TRD;  19 of 22 participants (86.4%) met remission criteria in ITT analysis 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170815" indent="-170815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BB6C6-7856-707F-6476-6341D68E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Future – SAINT Protocol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2DA2F-0A7B-B2A3-2440-C133E5C0128B}"/>
              </a:ext>
            </a:extLst>
          </p:cNvPr>
          <p:cNvSpPr txBox="1"/>
          <p:nvPr/>
        </p:nvSpPr>
        <p:spPr>
          <a:xfrm>
            <a:off x="244928" y="6295571"/>
            <a:ext cx="422683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Calibri"/>
              </a:rPr>
              <a:t>Reference 9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753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5D7D86-79EB-AE43-A01D-E5433FEFF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40" y="881695"/>
            <a:ext cx="11718536" cy="445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,Sans-Serif" panose="020B0604020202020204" pitchFamily="34" charset="0"/>
              <a:buChar char="§"/>
            </a:pPr>
            <a:endParaRPr lang="en-US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/>
                <a:cs typeface="Arial"/>
              </a:rPr>
              <a:t>3. RCT, double blind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Arial"/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en-US" sz="2000" dirty="0">
                <a:latin typeface="Arial"/>
                <a:cs typeface="Arial"/>
              </a:rPr>
              <a:t>22-80 </a:t>
            </a:r>
            <a:r>
              <a:rPr lang="en-US" sz="2000" dirty="0" err="1">
                <a:latin typeface="Arial"/>
                <a:cs typeface="Arial"/>
              </a:rPr>
              <a:t>y.o</a:t>
            </a:r>
            <a:r>
              <a:rPr lang="en-US" sz="2000" dirty="0">
                <a:latin typeface="Arial"/>
                <a:cs typeface="Arial"/>
              </a:rPr>
              <a:t>  TRD</a:t>
            </a:r>
            <a:endParaRPr lang="en-US" sz="200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en-US" sz="2000" dirty="0">
                <a:latin typeface="Arial"/>
                <a:cs typeface="Arial"/>
              </a:rPr>
              <a:t>N = 32 randomized </a:t>
            </a: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sz="2000" dirty="0">
                <a:latin typeface="Arial"/>
                <a:cs typeface="Arial"/>
              </a:rPr>
              <a:t>Resting-state </a:t>
            </a:r>
            <a:r>
              <a:rPr lang="en-US" sz="2000" dirty="0" err="1">
                <a:latin typeface="Arial"/>
                <a:cs typeface="Arial"/>
              </a:rPr>
              <a:t>fcMRI</a:t>
            </a:r>
            <a:r>
              <a:rPr lang="en-US" sz="2000" dirty="0">
                <a:latin typeface="Arial"/>
                <a:cs typeface="Arial"/>
              </a:rPr>
              <a:t> used to individually target the region of the left dorsolateral prefrontal cortex most functionally anticorrelated with the </a:t>
            </a:r>
            <a:r>
              <a:rPr lang="en-US" sz="2000" dirty="0" err="1">
                <a:latin typeface="Arial"/>
                <a:cs typeface="Arial"/>
              </a:rPr>
              <a:t>subgenual</a:t>
            </a:r>
            <a:r>
              <a:rPr lang="en-US" sz="2000" dirty="0">
                <a:latin typeface="Arial"/>
                <a:cs typeface="Arial"/>
              </a:rPr>
              <a:t> anterior cingulate cortex. </a:t>
            </a:r>
            <a:endParaRPr lang="en-US" sz="20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en-US" sz="2000" dirty="0">
                <a:latin typeface="Arial"/>
                <a:cs typeface="Arial"/>
              </a:rPr>
              <a:t>Interim analysis - mean percent reduction from baseline in MADRS score 4 weeks after treatment was </a:t>
            </a:r>
            <a:r>
              <a:rPr lang="en-US" sz="2000" dirty="0">
                <a:highlight>
                  <a:srgbClr val="FFFF00"/>
                </a:highlight>
                <a:latin typeface="Arial"/>
                <a:cs typeface="Arial"/>
              </a:rPr>
              <a:t>52.5% in the active treatment group and 11.1% in the sham treatment group</a:t>
            </a:r>
            <a:endParaRPr lang="en-US" sz="2000">
              <a:highlight>
                <a:srgbClr val="FFFF00"/>
              </a:highlight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20B0604020202020204" pitchFamily="34" charset="0"/>
              <a:buChar char="§"/>
            </a:pPr>
            <a:r>
              <a:rPr lang="en-US" sz="2000" dirty="0">
                <a:latin typeface="Arial"/>
                <a:cs typeface="Arial"/>
              </a:rPr>
              <a:t>Trial stopped after midpoint analysis due to significantly large differential in effect size between the groups </a:t>
            </a:r>
            <a:br>
              <a:rPr lang="en-US" dirty="0"/>
            </a:br>
            <a:endParaRPr lang="en-US"/>
          </a:p>
          <a:p>
            <a:pPr marL="170815" indent="-170815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BB6C6-7856-707F-6476-6341D68E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Future – SAINT Protocol using TBS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2DA2F-0A7B-B2A3-2440-C133E5C0128B}"/>
              </a:ext>
            </a:extLst>
          </p:cNvPr>
          <p:cNvSpPr txBox="1"/>
          <p:nvPr/>
        </p:nvSpPr>
        <p:spPr>
          <a:xfrm>
            <a:off x="145143" y="6467928"/>
            <a:ext cx="422683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Calibri"/>
              </a:rPr>
              <a:t>Reference 9, 12</a:t>
            </a:r>
            <a:endParaRPr lang="en-US" sz="1600">
              <a:cs typeface="Calibri"/>
            </a:endParaRPr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365612A5-0714-A161-389D-84F7278CC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672" y="4352191"/>
            <a:ext cx="3242128" cy="25037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30C48E4-6635-1A7A-75EB-04E2B398E262}"/>
                  </a:ext>
                </a:extLst>
              </p14:cNvPr>
              <p14:cNvContentPartPr/>
              <p14:nvPr/>
            </p14:nvContentPartPr>
            <p14:xfrm>
              <a:off x="2780253" y="4430582"/>
              <a:ext cx="1101218" cy="2456153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30C48E4-6635-1A7A-75EB-04E2B398E2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2619" y="4412945"/>
                <a:ext cx="1136846" cy="2491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4AB2995-6C1E-6A46-D730-EA1BFE777929}"/>
                  </a:ext>
                </a:extLst>
              </p14:cNvPr>
              <p14:cNvContentPartPr/>
              <p14:nvPr/>
            </p14:nvContentPartPr>
            <p14:xfrm>
              <a:off x="-1767278" y="1280325"/>
              <a:ext cx="18142" cy="18142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4AB2995-6C1E-6A46-D730-EA1BFE7779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674378" y="391367"/>
                <a:ext cx="1814200" cy="18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8297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CF3A23-9A4C-494F-B362-E0BB9A7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TMS for OCD</a:t>
            </a:r>
            <a:endParaRPr lang="en-US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126B418-553C-1FFF-7310-9DCCA53EB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" y="4275234"/>
            <a:ext cx="5254606" cy="251858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F9F7BE-8860-761A-970C-ECFC023EA3A0}"/>
              </a:ext>
            </a:extLst>
          </p:cNvPr>
          <p:cNvSpPr txBox="1"/>
          <p:nvPr/>
        </p:nvSpPr>
        <p:spPr>
          <a:xfrm>
            <a:off x="7801429" y="6486071"/>
            <a:ext cx="47892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Reference 15, 16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526E3-091F-C012-EB96-2A03C329877F}"/>
              </a:ext>
            </a:extLst>
          </p:cNvPr>
          <p:cNvSpPr txBox="1"/>
          <p:nvPr/>
        </p:nvSpPr>
        <p:spPr>
          <a:xfrm>
            <a:off x="3490686" y="4207329"/>
            <a:ext cx="63717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Georgia Pro"/>
              <a:cs typeface="Segoe U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FBBA9-79E0-72CF-E2C7-88875FE38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05" y="1628946"/>
            <a:ext cx="6191398" cy="25874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AE4A16-EC1E-A590-A4BD-70788436AF53}"/>
              </a:ext>
            </a:extLst>
          </p:cNvPr>
          <p:cNvSpPr txBox="1"/>
          <p:nvPr/>
        </p:nvSpPr>
        <p:spPr>
          <a:xfrm>
            <a:off x="6683829" y="1476829"/>
            <a:ext cx="5519056" cy="47089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Georgia Pro"/>
                <a:cs typeface="Segoe UI"/>
              </a:rPr>
              <a:t>Multicenter RCT </a:t>
            </a:r>
            <a:endParaRPr lang="en-US" sz="2000">
              <a:latin typeface="Georgia Pro"/>
              <a:cs typeface="Segoe UI"/>
            </a:endParaRPr>
          </a:p>
          <a:p>
            <a:endParaRPr lang="en-US" sz="2000" b="1" dirty="0">
              <a:latin typeface="Georgia Pro"/>
              <a:cs typeface="Segoe UI"/>
            </a:endParaRPr>
          </a:p>
          <a:p>
            <a:pPr>
              <a:buChar char="•"/>
            </a:pPr>
            <a:r>
              <a:rPr lang="en-US" sz="2000" dirty="0">
                <a:latin typeface="Georgia Pro"/>
                <a:cs typeface="Arial"/>
              </a:rPr>
              <a:t>11 sites in North America &amp; Europe​</a:t>
            </a:r>
          </a:p>
          <a:p>
            <a:pPr>
              <a:buChar char="•"/>
            </a:pPr>
            <a:r>
              <a:rPr lang="en-US" sz="2000" dirty="0">
                <a:latin typeface="Georgia Pro"/>
                <a:cs typeface="Arial"/>
              </a:rPr>
              <a:t>All outpatients​</a:t>
            </a:r>
          </a:p>
          <a:p>
            <a:pPr>
              <a:buChar char="•"/>
            </a:pPr>
            <a:r>
              <a:rPr lang="en-US" sz="2000" dirty="0">
                <a:latin typeface="Georgia Pro"/>
                <a:cs typeface="Arial"/>
              </a:rPr>
              <a:t>Remained on meds but stable doses for 2 months (adjunctive therapy)​</a:t>
            </a:r>
          </a:p>
          <a:p>
            <a:pPr>
              <a:buChar char="•"/>
            </a:pPr>
            <a:r>
              <a:rPr lang="en-US" sz="2000" dirty="0">
                <a:latin typeface="Georgia Pro"/>
                <a:cs typeface="Arial"/>
              </a:rPr>
              <a:t>Starting YBOCS &gt;20​</a:t>
            </a:r>
          </a:p>
          <a:p>
            <a:pPr>
              <a:buChar char="•"/>
            </a:pPr>
            <a:r>
              <a:rPr lang="en-US" sz="2000" dirty="0">
                <a:latin typeface="Georgia Pro"/>
                <a:cs typeface="Arial"/>
              </a:rPr>
              <a:t>N = 99​</a:t>
            </a:r>
          </a:p>
          <a:p>
            <a:pPr>
              <a:buChar char="•"/>
            </a:pPr>
            <a:r>
              <a:rPr lang="en-US" sz="2000" dirty="0">
                <a:latin typeface="Georgia Pro"/>
                <a:cs typeface="Arial"/>
              </a:rPr>
              <a:t>Primary objective – compare the YBOCs baseline to week 6 and CGI​</a:t>
            </a:r>
          </a:p>
          <a:p>
            <a:pPr>
              <a:buChar char="•"/>
            </a:pPr>
            <a:r>
              <a:rPr lang="en-US" sz="2000" i="1" dirty="0">
                <a:solidFill>
                  <a:srgbClr val="0070C0"/>
                </a:solidFill>
                <a:latin typeface="Georgia Pro"/>
                <a:cs typeface="Arial"/>
              </a:rPr>
              <a:t>Used a 5 min provocation​</a:t>
            </a:r>
          </a:p>
          <a:p>
            <a:pPr>
              <a:buChar char="•"/>
            </a:pPr>
            <a:r>
              <a:rPr lang="en-US" sz="2000" dirty="0">
                <a:latin typeface="Georgia Pro"/>
                <a:cs typeface="Arial"/>
              </a:rPr>
              <a:t>Targeted bilateral medial prefrontal cortex  and ACC​</a:t>
            </a:r>
          </a:p>
          <a:p>
            <a:pPr>
              <a:buChar char="•"/>
            </a:pPr>
            <a:r>
              <a:rPr lang="en-US" sz="2000" dirty="0">
                <a:latin typeface="Georgia Pro"/>
                <a:cs typeface="Arial"/>
              </a:rPr>
              <a:t>HF </a:t>
            </a:r>
            <a:r>
              <a:rPr lang="en-US" sz="2000" dirty="0" err="1">
                <a:latin typeface="Georgia Pro"/>
                <a:cs typeface="Arial"/>
              </a:rPr>
              <a:t>dTMS</a:t>
            </a:r>
            <a:r>
              <a:rPr lang="en-US" sz="2000" dirty="0">
                <a:latin typeface="Georgia Pro"/>
                <a:cs typeface="Arial"/>
              </a:rPr>
              <a:t>​</a:t>
            </a:r>
          </a:p>
          <a:p>
            <a:endParaRPr lang="en-US" sz="2000" dirty="0">
              <a:latin typeface="Georgia Pro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AE66E-4938-C06B-0F50-ADF5D2A71B23}"/>
              </a:ext>
            </a:extLst>
          </p:cNvPr>
          <p:cNvSpPr txBox="1"/>
          <p:nvPr/>
        </p:nvSpPr>
        <p:spPr>
          <a:xfrm>
            <a:off x="3773714" y="6331857"/>
            <a:ext cx="180974" cy="361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A1D3B524-1AC3-BB3C-D76B-DD3D1BD47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222" y="4697864"/>
            <a:ext cx="1127125" cy="11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91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CF3A23-9A4C-494F-B362-E0BB9A7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TMS for OCD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9F7BE-8860-761A-970C-ECFC023EA3A0}"/>
              </a:ext>
            </a:extLst>
          </p:cNvPr>
          <p:cNvSpPr txBox="1"/>
          <p:nvPr/>
        </p:nvSpPr>
        <p:spPr>
          <a:xfrm>
            <a:off x="816429" y="6114143"/>
            <a:ext cx="478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526E3-091F-C012-EB96-2A03C329877F}"/>
              </a:ext>
            </a:extLst>
          </p:cNvPr>
          <p:cNvSpPr txBox="1"/>
          <p:nvPr/>
        </p:nvSpPr>
        <p:spPr>
          <a:xfrm>
            <a:off x="3490686" y="4207329"/>
            <a:ext cx="63717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Georgia Pro"/>
              <a:cs typeface="Segoe 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CC3AF-C5D4-4E45-2E07-D0C548CBF1EE}"/>
              </a:ext>
            </a:extLst>
          </p:cNvPr>
          <p:cNvSpPr txBox="1"/>
          <p:nvPr/>
        </p:nvSpPr>
        <p:spPr>
          <a:xfrm>
            <a:off x="8505701" y="6485246"/>
            <a:ext cx="299311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Reference 17</a:t>
            </a:r>
            <a:endParaRPr lang="en-US" sz="1400">
              <a:cs typeface="Calibri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C46F6F6-1086-E46A-5446-2FD06525B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8" y="2066261"/>
            <a:ext cx="6065153" cy="2720078"/>
          </a:xfrm>
          <a:prstGeom prst="rect">
            <a:avLst/>
          </a:prstGeom>
        </p:spPr>
      </p:pic>
      <p:pic>
        <p:nvPicPr>
          <p:cNvPr id="10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B2378655-4213-06F6-2B98-6BF39978A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443" y="1392824"/>
            <a:ext cx="4777625" cy="42677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541C22-9835-3286-00F0-905C6DFA4FDD}"/>
              </a:ext>
            </a:extLst>
          </p:cNvPr>
          <p:cNvSpPr txBox="1"/>
          <p:nvPr/>
        </p:nvSpPr>
        <p:spPr>
          <a:xfrm>
            <a:off x="8863184" y="1462224"/>
            <a:ext cx="298213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endParaRPr lang="en-US" sz="1400" dirty="0">
              <a:latin typeface="AdvOT9b12cd41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9D9360-C619-68AF-B10F-7DB79F1DE135}"/>
              </a:ext>
            </a:extLst>
          </p:cNvPr>
          <p:cNvSpPr txBox="1"/>
          <p:nvPr/>
        </p:nvSpPr>
        <p:spPr>
          <a:xfrm>
            <a:off x="4323194" y="5652462"/>
            <a:ext cx="81281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YBOCS score – </a:t>
            </a:r>
            <a:r>
              <a:rPr lang="en-US" dirty="0" err="1">
                <a:solidFill>
                  <a:srgbClr val="0070C0"/>
                </a:solidFill>
                <a:ea typeface="+mn-lt"/>
                <a:cs typeface="+mn-lt"/>
              </a:rPr>
              <a:t>dTMS</a:t>
            </a:r>
            <a:r>
              <a:rPr lang="en-US" dirty="0">
                <a:solidFill>
                  <a:srgbClr val="0070C0"/>
                </a:solidFill>
                <a:ea typeface="+mn-lt"/>
                <a:cs typeface="+mn-lt"/>
              </a:rPr>
              <a:t> reduction 6 points compared to sham reduction 3.3 points. </a:t>
            </a:r>
            <a:endParaRPr lang="en-US">
              <a:solidFill>
                <a:srgbClr val="0070C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6462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CF3A23-9A4C-494F-B362-E0BB9A7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TMS for OCD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9F7BE-8860-761A-970C-ECFC023EA3A0}"/>
              </a:ext>
            </a:extLst>
          </p:cNvPr>
          <p:cNvSpPr txBox="1"/>
          <p:nvPr/>
        </p:nvSpPr>
        <p:spPr>
          <a:xfrm>
            <a:off x="816429" y="6114143"/>
            <a:ext cx="478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526E3-091F-C012-EB96-2A03C329877F}"/>
              </a:ext>
            </a:extLst>
          </p:cNvPr>
          <p:cNvSpPr txBox="1"/>
          <p:nvPr/>
        </p:nvSpPr>
        <p:spPr>
          <a:xfrm>
            <a:off x="3490686" y="4207329"/>
            <a:ext cx="63717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Georgia Pro"/>
              <a:cs typeface="Segoe U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2CC3AF-C5D4-4E45-2E07-D0C548CBF1EE}"/>
              </a:ext>
            </a:extLst>
          </p:cNvPr>
          <p:cNvSpPr txBox="1"/>
          <p:nvPr/>
        </p:nvSpPr>
        <p:spPr>
          <a:xfrm>
            <a:off x="8505701" y="6485246"/>
            <a:ext cx="299311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Reference 17</a:t>
            </a:r>
            <a:endParaRPr lang="en-US" sz="1400">
              <a:cs typeface="Calibri"/>
            </a:endParaRPr>
          </a:p>
        </p:txBody>
      </p:sp>
      <p:pic>
        <p:nvPicPr>
          <p:cNvPr id="12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C5533852-AE64-25A8-ACDA-03E8CC6D4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60" y="1596570"/>
            <a:ext cx="5366926" cy="46204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541C22-9835-3286-00F0-905C6DFA4FDD}"/>
              </a:ext>
            </a:extLst>
          </p:cNvPr>
          <p:cNvSpPr txBox="1"/>
          <p:nvPr/>
        </p:nvSpPr>
        <p:spPr>
          <a:xfrm>
            <a:off x="6802564" y="1773464"/>
            <a:ext cx="435588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sz="1600" dirty="0">
                <a:latin typeface="AdvOT9b12cd41"/>
                <a:ea typeface="AdvOT9b12cd41"/>
                <a:cs typeface="AdvOT9b12cd41"/>
              </a:rPr>
              <a:t>38% of patients responded (&gt;30% reduction in YBOCS) to TMS versus 11% of patients undergoing sham </a:t>
            </a:r>
            <a:endParaRPr lang="en-US" sz="2000">
              <a:latin typeface="Calibri" panose="020F0502020204030204"/>
              <a:ea typeface="AdvOT9b12cd41"/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endParaRPr lang="en-US" sz="1600" dirty="0">
              <a:latin typeface="AdvOT9b12cd41"/>
              <a:ea typeface="AdvOT9b12cd41"/>
              <a:cs typeface="AdvOT9b12cd41"/>
            </a:endParaRPr>
          </a:p>
          <a:p>
            <a:pPr marL="285750" indent="-285750">
              <a:buFont typeface="Wingdings"/>
              <a:buChar char="§"/>
            </a:pPr>
            <a:r>
              <a:rPr lang="en-US" sz="1600" dirty="0">
                <a:latin typeface="AdvOT9b12cd41"/>
                <a:ea typeface="AdvOT9b12cd41"/>
                <a:cs typeface="AdvOT9b12cd41"/>
              </a:rPr>
              <a:t>Remission is rare in OCD; as is the case with SSRI treatment </a:t>
            </a:r>
            <a:endParaRPr lang="en-US" sz="1600" dirty="0">
              <a:latin typeface="Calibri" panose="020F0502020204030204"/>
              <a:ea typeface="AdvOT9b12cd41"/>
              <a:cs typeface="Calibri"/>
            </a:endParaRPr>
          </a:p>
          <a:p>
            <a:pPr marL="285750" indent="-285750">
              <a:buFont typeface="Wingdings"/>
              <a:buChar char="§"/>
            </a:pPr>
            <a:endParaRPr lang="en-US" sz="1600" dirty="0">
              <a:latin typeface="AdvOT9b12cd41"/>
              <a:ea typeface="AdvOT9b12cd41"/>
              <a:cs typeface="AdvOT9b12cd41"/>
            </a:endParaRPr>
          </a:p>
          <a:p>
            <a:pPr marL="285750" indent="-285750">
              <a:buFont typeface="Wingdings"/>
              <a:buChar char="§"/>
            </a:pPr>
            <a:r>
              <a:rPr lang="en-US" sz="1600" dirty="0">
                <a:latin typeface="AdvOT9b12cd41"/>
                <a:ea typeface="AdvOT9b12cd41"/>
                <a:cs typeface="AdvOT9b12cd41"/>
              </a:rPr>
              <a:t>At 1-month follow- up, the response rates remained statistically significant - 45.2% in </a:t>
            </a:r>
            <a:r>
              <a:rPr lang="en-US" sz="1600" dirty="0" err="1">
                <a:latin typeface="AdvOT9b12cd41"/>
                <a:ea typeface="AdvOT9b12cd41"/>
                <a:cs typeface="AdvOT9b12cd41"/>
              </a:rPr>
              <a:t>dTMS</a:t>
            </a:r>
            <a:r>
              <a:rPr lang="en-US" sz="1600" dirty="0">
                <a:latin typeface="AdvOT9b12cd41"/>
                <a:ea typeface="AdvOT9b12cd41"/>
                <a:cs typeface="AdvOT9b12cd41"/>
              </a:rPr>
              <a:t> group and 17.8% in the sham treatment group. </a:t>
            </a:r>
            <a:endParaRPr lang="en-US" sz="1600">
              <a:latin typeface="Calibri" panose="020F0502020204030204"/>
              <a:ea typeface="AdvOT9b12cd41"/>
              <a:cs typeface="Calibri"/>
            </a:endParaRPr>
          </a:p>
          <a:p>
            <a:pPr marL="285750" indent="-285750">
              <a:buFont typeface="Wingdings"/>
              <a:buChar char="§"/>
            </a:pPr>
            <a:endParaRPr lang="en-US" sz="1600" dirty="0">
              <a:latin typeface="AdvOT9b12cd41"/>
              <a:ea typeface="AdvOT9b12cd41"/>
              <a:cs typeface="AdvOT9b12cd41"/>
            </a:endParaRPr>
          </a:p>
          <a:p>
            <a:pPr marL="285750" indent="-285750">
              <a:buFont typeface="Wingdings"/>
              <a:buChar char="§"/>
            </a:pPr>
            <a:r>
              <a:rPr lang="en-US" sz="1600" dirty="0">
                <a:latin typeface="AdvOT9b12cd41"/>
                <a:cs typeface="Calibri"/>
              </a:rPr>
              <a:t>Large, long-term durability studies are not yet available </a:t>
            </a:r>
          </a:p>
          <a:p>
            <a:pPr marL="285750" indent="-285750">
              <a:buFont typeface="Wingdings"/>
              <a:buChar char="§"/>
            </a:pPr>
            <a:endParaRPr lang="en-US" sz="1600" dirty="0">
              <a:latin typeface="AdvOT9b12cd41"/>
              <a:cs typeface="Calibri"/>
            </a:endParaRPr>
          </a:p>
          <a:p>
            <a:pPr marL="285750" indent="-285750">
              <a:buFont typeface="Wingdings"/>
              <a:buChar char="§"/>
            </a:pPr>
            <a:r>
              <a:rPr lang="en-US" sz="1600" dirty="0">
                <a:latin typeface="AdvOT9b12cd41"/>
                <a:cs typeface="Calibri"/>
              </a:rPr>
              <a:t>Likely best used as an adjunct to exposure therapy and medications</a:t>
            </a:r>
          </a:p>
          <a:p>
            <a:pPr marL="285750" indent="-285750">
              <a:buFont typeface="Wingdings"/>
              <a:buChar char="§"/>
            </a:pPr>
            <a:endParaRPr lang="en-US" sz="1600" dirty="0">
              <a:latin typeface="AdvOT9b12cd41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9D9360-C619-68AF-B10F-7DB79F1DE135}"/>
              </a:ext>
            </a:extLst>
          </p:cNvPr>
          <p:cNvSpPr txBox="1"/>
          <p:nvPr/>
        </p:nvSpPr>
        <p:spPr>
          <a:xfrm>
            <a:off x="373673" y="5641730"/>
            <a:ext cx="34487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0070C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7454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5D7D86-79EB-AE43-A01D-E5433FEFF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dirty="0">
                <a:latin typeface="Arial"/>
                <a:cs typeface="Arial"/>
              </a:rPr>
              <a:t>First RCT study in 2004 by Cohen et al</a:t>
            </a:r>
            <a:endParaRPr lang="en-US" dirty="0"/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dirty="0">
                <a:latin typeface="Arial"/>
                <a:cs typeface="Arial"/>
              </a:rPr>
              <a:t>Multiple RCTs (~9 to date), several case studies and open label studies proving benefits with large effect sizes </a:t>
            </a:r>
          </a:p>
          <a:p>
            <a:pPr marL="342900" indent="-342900">
              <a:buFont typeface="Wingdings" panose="020B0604020202020204" pitchFamily="34" charset="0"/>
              <a:buChar char="§"/>
            </a:pPr>
            <a:r>
              <a:rPr lang="en-US" dirty="0">
                <a:latin typeface="Arial"/>
                <a:cs typeface="Arial"/>
              </a:rPr>
              <a:t>TMS in this population widely demonstrated to be safe and tolerable with significant and clinically meaningful reductions in core PTSD symptoms </a:t>
            </a:r>
          </a:p>
          <a:p>
            <a:pPr marL="342900" indent="-342900">
              <a:buFont typeface="Wingdings" panose="020B0604020202020204" pitchFamily="34" charset="0"/>
              <a:buChar char="§"/>
            </a:pPr>
            <a:endParaRPr lang="en-US" dirty="0"/>
          </a:p>
          <a:p>
            <a:pPr marL="170815" indent="-170815"/>
            <a:r>
              <a:rPr lang="en-US" b="1" dirty="0">
                <a:solidFill>
                  <a:srgbClr val="0070C0"/>
                </a:solidFill>
                <a:latin typeface="Arial"/>
                <a:cs typeface="Arial"/>
              </a:rPr>
              <a:t>Problem </a:t>
            </a:r>
            <a:endParaRPr lang="en-US" dirty="0"/>
          </a:p>
          <a:p>
            <a:pPr marL="513715" lvl="1" indent="-170815">
              <a:buFont typeface="Wingdings" panose="020B0604020202020204" pitchFamily="34" charset="0"/>
              <a:buChar char="§"/>
            </a:pPr>
            <a:r>
              <a:rPr lang="en-US" dirty="0">
                <a:latin typeface="Arial"/>
                <a:cs typeface="Arial"/>
              </a:rPr>
              <a:t>small N's</a:t>
            </a:r>
            <a:endParaRPr lang="en-US" dirty="0"/>
          </a:p>
          <a:p>
            <a:pPr marL="513715" lvl="1" indent="-170815">
              <a:buFont typeface="Wingdings" panose="020B0604020202020204" pitchFamily="34" charset="0"/>
              <a:buChar char="§"/>
            </a:pPr>
            <a:r>
              <a:rPr lang="en-US" dirty="0">
                <a:latin typeface="Arial"/>
                <a:cs typeface="Arial"/>
              </a:rPr>
              <a:t>variable treatment parameters and locations make synthesizing results difficult</a:t>
            </a:r>
            <a:endParaRPr lang="en-US"/>
          </a:p>
          <a:p>
            <a:pPr marL="170815" indent="-170815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BB6C6-7856-707F-6476-6341D68E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Future - TMS for PTSD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A987D-6B7B-AAFF-0081-21DABFD5EFAD}"/>
              </a:ext>
            </a:extLst>
          </p:cNvPr>
          <p:cNvSpPr txBox="1"/>
          <p:nvPr/>
        </p:nvSpPr>
        <p:spPr>
          <a:xfrm>
            <a:off x="2772832" y="4381500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FB4DE-6956-125E-120A-44575BE17826}"/>
              </a:ext>
            </a:extLst>
          </p:cNvPr>
          <p:cNvSpPr txBox="1"/>
          <p:nvPr/>
        </p:nvSpPr>
        <p:spPr>
          <a:xfrm>
            <a:off x="8178596" y="6452212"/>
            <a:ext cx="264840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Calibri"/>
              </a:rPr>
              <a:t>Reference 10</a:t>
            </a: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518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5D7D86-79EB-AE43-A01D-E5433FEFF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29" y="1824416"/>
            <a:ext cx="4570251" cy="12395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/>
                <a:cs typeface="Arial"/>
              </a:rPr>
              <a:t>Dr. Noah Phillips and team Providence VA and Brown University looking at TBS for PTSD with positive results – 2 week outcomes indicated positive outcomes of </a:t>
            </a:r>
            <a:r>
              <a:rPr lang="en-US" sz="2400" dirty="0" err="1">
                <a:latin typeface="Arial"/>
                <a:cs typeface="Arial"/>
              </a:rPr>
              <a:t>iTBS</a:t>
            </a:r>
            <a:r>
              <a:rPr lang="en-US" sz="2400" dirty="0">
                <a:latin typeface="Arial"/>
                <a:cs typeface="Arial"/>
              </a:rPr>
              <a:t> on social and occupational functioning 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latin typeface="Arial"/>
                <a:cs typeface="Arial"/>
              </a:rPr>
              <a:t>Neuroimaging biomarkers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BB6C6-7856-707F-6476-6341D68E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Future - TMS for PTSD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A987D-6B7B-AAFF-0081-21DABFD5EFAD}"/>
              </a:ext>
            </a:extLst>
          </p:cNvPr>
          <p:cNvSpPr txBox="1"/>
          <p:nvPr/>
        </p:nvSpPr>
        <p:spPr>
          <a:xfrm>
            <a:off x="2772832" y="4381500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8FB4DE-6956-125E-120A-44575BE17826}"/>
              </a:ext>
            </a:extLst>
          </p:cNvPr>
          <p:cNvSpPr txBox="1"/>
          <p:nvPr/>
        </p:nvSpPr>
        <p:spPr>
          <a:xfrm>
            <a:off x="118568" y="6484410"/>
            <a:ext cx="264840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Reference 11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F63C3-C9A8-21F7-53AE-107C3E2580D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A11FB-CC4D-C043-5E8F-8E834012C89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Helvetica Neue"/>
            </a:endParaRP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CBCEC18D-2617-7597-EEC3-4F8B39CE7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910" y="285533"/>
            <a:ext cx="4116943" cy="585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8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DCBDB-AE17-4BD8-AC86-AD77FAB65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0815" indent="-170815"/>
            <a:r>
              <a:rPr lang="en-US" dirty="0">
                <a:latin typeface="Arial"/>
                <a:cs typeface="Arial"/>
              </a:rPr>
              <a:t>I have no conflicts of interest to disclose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CF3A23-9A4C-494F-B362-E0BB9A7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Disclosures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16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CF3A23-9A4C-494F-B362-E0BB9A7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TMS to aid in Smoking Cessation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9F7BE-8860-761A-970C-ECFC023EA3A0}"/>
              </a:ext>
            </a:extLst>
          </p:cNvPr>
          <p:cNvSpPr txBox="1"/>
          <p:nvPr/>
        </p:nvSpPr>
        <p:spPr>
          <a:xfrm>
            <a:off x="816429" y="6114143"/>
            <a:ext cx="478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526E3-091F-C012-EB96-2A03C329877F}"/>
              </a:ext>
            </a:extLst>
          </p:cNvPr>
          <p:cNvSpPr txBox="1"/>
          <p:nvPr/>
        </p:nvSpPr>
        <p:spPr>
          <a:xfrm>
            <a:off x="3490686" y="4207329"/>
            <a:ext cx="63717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Georgia Pro"/>
              <a:cs typeface="Segoe U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CA8D02-2B73-0E69-27E6-6304D748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717092"/>
            <a:ext cx="6239393" cy="93026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SUD Treatment Network Targets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1. Increase Control (enhance executive circuits )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2. Decrease Cravings (decrease limbic arousal circuits )</a:t>
            </a:r>
            <a:br>
              <a:rPr lang="en-US" sz="2400" dirty="0"/>
            </a:br>
            <a:endParaRPr lang="en-US" sz="320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C842CEE-DDA3-CD0A-6A3C-410292C2B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648279"/>
            <a:ext cx="5936342" cy="4359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282E00-0074-6F49-1191-CF8DBE7FEA5E}"/>
              </a:ext>
            </a:extLst>
          </p:cNvPr>
          <p:cNvSpPr txBox="1"/>
          <p:nvPr/>
        </p:nvSpPr>
        <p:spPr>
          <a:xfrm rot="-10800000" flipV="1">
            <a:off x="8255000" y="6518695"/>
            <a:ext cx="257583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cs typeface="Calibri"/>
              </a:rPr>
              <a:t>Reference 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CA85E7-615D-0D2E-C257-EDAC29808707}"/>
              </a:ext>
            </a:extLst>
          </p:cNvPr>
          <p:cNvSpPr txBox="1"/>
          <p:nvPr/>
        </p:nvSpPr>
        <p:spPr>
          <a:xfrm>
            <a:off x="217715" y="4699000"/>
            <a:ext cx="899840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en-US" dirty="0">
                <a:latin typeface="Arial"/>
                <a:ea typeface="Arial"/>
                <a:cs typeface="Arial"/>
              </a:rPr>
              <a:t>​</a:t>
            </a:r>
            <a:br>
              <a:rPr lang="en-US" dirty="0">
                <a:latin typeface="Arial"/>
                <a:ea typeface="Arial"/>
                <a:cs typeface="Arial"/>
              </a:rPr>
            </a:br>
            <a:r>
              <a:rPr lang="en-US" dirty="0">
                <a:latin typeface="Arial"/>
                <a:ea typeface="Arial"/>
                <a:cs typeface="Arial"/>
              </a:rPr>
              <a:t>​</a:t>
            </a:r>
            <a:endParaRPr lang="en-US" dirty="0"/>
          </a:p>
          <a:p>
            <a:endParaRPr lang="en-US" dirty="0">
              <a:latin typeface="Arial"/>
              <a:ea typeface="Arial"/>
              <a:cs typeface="Arial"/>
            </a:endParaRPr>
          </a:p>
          <a:p>
            <a:pPr lvl="0" rtl="0"/>
            <a:r>
              <a:rPr lang="en-US" dirty="0">
                <a:latin typeface="Arial"/>
                <a:ea typeface="Arial"/>
                <a:cs typeface="Arial"/>
              </a:rPr>
              <a:t>​</a:t>
            </a:r>
          </a:p>
          <a:p>
            <a:pPr lvl="0" rtl="0"/>
            <a:r>
              <a:rPr lang="en-US" dirty="0">
                <a:latin typeface="Arial"/>
                <a:ea typeface="Arial"/>
                <a:cs typeface="Arial"/>
              </a:rPr>
              <a:t>​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8515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CF3A23-9A4C-494F-B362-E0BB9A7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TMS to aid in Smoking Cessation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9F7BE-8860-761A-970C-ECFC023EA3A0}"/>
              </a:ext>
            </a:extLst>
          </p:cNvPr>
          <p:cNvSpPr txBox="1"/>
          <p:nvPr/>
        </p:nvSpPr>
        <p:spPr>
          <a:xfrm>
            <a:off x="816429" y="6114143"/>
            <a:ext cx="478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526E3-091F-C012-EB96-2A03C329877F}"/>
              </a:ext>
            </a:extLst>
          </p:cNvPr>
          <p:cNvSpPr txBox="1"/>
          <p:nvPr/>
        </p:nvSpPr>
        <p:spPr>
          <a:xfrm>
            <a:off x="3490686" y="4207329"/>
            <a:ext cx="63717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Georgia Pro"/>
              <a:cs typeface="Segoe U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CA8D02-2B73-0E69-27E6-6304D748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717092"/>
            <a:ext cx="11718536" cy="483097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/>
                <a:cs typeface="Arial"/>
              </a:rPr>
              <a:t>History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/>
                <a:cs typeface="Arial"/>
              </a:rPr>
              <a:t>2009 – Addiction Journal – </a:t>
            </a:r>
            <a:r>
              <a:rPr lang="en-US" dirty="0" err="1">
                <a:latin typeface="Arial"/>
                <a:cs typeface="Arial"/>
              </a:rPr>
              <a:t>Amiaz</a:t>
            </a:r>
            <a:r>
              <a:rPr lang="en-US" dirty="0">
                <a:latin typeface="Arial"/>
                <a:cs typeface="Arial"/>
              </a:rPr>
              <a:t> et al – 2 weeks </a:t>
            </a:r>
            <a:r>
              <a:rPr lang="en-US" dirty="0" err="1">
                <a:latin typeface="Arial"/>
                <a:cs typeface="Arial"/>
              </a:rPr>
              <a:t>rTMS</a:t>
            </a:r>
            <a:r>
              <a:rPr lang="en-US" dirty="0">
                <a:latin typeface="Arial"/>
                <a:cs typeface="Arial"/>
              </a:rPr>
              <a:t>.  TMS plus cue showed the biggest response.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/>
                <a:cs typeface="Arial"/>
              </a:rPr>
              <a:t>2011 – Biol Psych – Jed Rose et al – Single session HF </a:t>
            </a:r>
            <a:r>
              <a:rPr lang="en-US" dirty="0" err="1">
                <a:latin typeface="Arial"/>
                <a:cs typeface="Arial"/>
              </a:rPr>
              <a:t>rTMS</a:t>
            </a:r>
            <a:r>
              <a:rPr lang="en-US" dirty="0">
                <a:latin typeface="Arial"/>
                <a:cs typeface="Arial"/>
              </a:rPr>
              <a:t> to </a:t>
            </a:r>
            <a:r>
              <a:rPr lang="en-US" dirty="0" err="1">
                <a:latin typeface="Arial"/>
                <a:cs typeface="Arial"/>
              </a:rPr>
              <a:t>vmPFC</a:t>
            </a:r>
            <a:r>
              <a:rPr lang="en-US" dirty="0">
                <a:latin typeface="Arial"/>
                <a:cs typeface="Arial"/>
              </a:rPr>
              <a:t> with cue elicited craving  was beneficial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/>
                <a:cs typeface="Arial"/>
              </a:rPr>
              <a:t>2013 – Biol psych – </a:t>
            </a:r>
            <a:r>
              <a:rPr lang="en-US" dirty="0" err="1">
                <a:latin typeface="Arial"/>
                <a:cs typeface="Arial"/>
              </a:rPr>
              <a:t>Xingbao</a:t>
            </a:r>
            <a:r>
              <a:rPr lang="en-US" dirty="0">
                <a:latin typeface="Arial"/>
                <a:cs typeface="Arial"/>
              </a:rPr>
              <a:t> Li  et al– Single HF </a:t>
            </a:r>
            <a:r>
              <a:rPr lang="en-US" dirty="0" err="1">
                <a:latin typeface="Arial"/>
                <a:cs typeface="Arial"/>
              </a:rPr>
              <a:t>rTMS</a:t>
            </a:r>
            <a:r>
              <a:rPr lang="en-US" dirty="0">
                <a:latin typeface="Arial"/>
                <a:cs typeface="Arial"/>
              </a:rPr>
              <a:t> to DLPFC with cue elicited craving was beneficial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/>
                <a:cs typeface="Arial"/>
              </a:rPr>
              <a:t>2014 – Bio psych – Dinur-Klein et al– RCT of </a:t>
            </a:r>
            <a:r>
              <a:rPr lang="en-US" dirty="0" err="1">
                <a:latin typeface="Arial"/>
                <a:cs typeface="Arial"/>
              </a:rPr>
              <a:t>dTMS</a:t>
            </a:r>
            <a:r>
              <a:rPr lang="en-US" dirty="0">
                <a:latin typeface="Arial"/>
                <a:cs typeface="Arial"/>
              </a:rPr>
              <a:t> to  PFC and insula bilaterally, N=115, HF with a cue biggest effect, checked urine markers as well, 40% of subjects quit at 3 weeks, 6 months later sustained. 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/>
                <a:cs typeface="Arial"/>
              </a:rPr>
              <a:t>2017 – JAMA psych – Brett Froeliger et al – Increase inhibitory control with TMS led to decreased time to smoking relapse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/>
                <a:cs typeface="Arial"/>
              </a:rPr>
              <a:t>2020 – Frontiers in psych – Roger Newman-Norlund and Brett Froeliger – single session theta burst to the inferior frontal gyrus; cross over design; high frequency and low frequency TBS given to each subject (single session of each); high frequency  </a:t>
            </a:r>
            <a:r>
              <a:rPr lang="en-US" dirty="0" err="1">
                <a:latin typeface="Arial"/>
                <a:cs typeface="Arial"/>
              </a:rPr>
              <a:t>iTBS</a:t>
            </a:r>
            <a:r>
              <a:rPr lang="en-US" dirty="0">
                <a:latin typeface="Arial"/>
                <a:cs typeface="Arial"/>
              </a:rPr>
              <a:t> improved inhibitory control, </a:t>
            </a:r>
            <a:r>
              <a:rPr lang="en-US" dirty="0" err="1">
                <a:latin typeface="Arial"/>
                <a:cs typeface="Arial"/>
              </a:rPr>
              <a:t>cTBS</a:t>
            </a:r>
            <a:r>
              <a:rPr lang="en-US" dirty="0">
                <a:latin typeface="Arial"/>
                <a:cs typeface="Arial"/>
              </a:rPr>
              <a:t> did not.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/>
                <a:cs typeface="Arial"/>
              </a:rPr>
              <a:t>2020 – Brain stim – </a:t>
            </a:r>
            <a:r>
              <a:rPr lang="en-US" dirty="0" err="1">
                <a:latin typeface="Arial"/>
                <a:cs typeface="Arial"/>
              </a:rPr>
              <a:t>Xingbao</a:t>
            </a:r>
            <a:r>
              <a:rPr lang="en-US" dirty="0">
                <a:latin typeface="Arial"/>
                <a:cs typeface="Arial"/>
              </a:rPr>
              <a:t> Li – RCT 2 weeks, N=42, 10Hz, DLPFC, cue induced, TMS group had decreased use compared to sham.  Everyone was asked to quit, only some in the active group were able to quit, none in sham.</a:t>
            </a:r>
            <a:endParaRPr lang="en-US" dirty="0"/>
          </a:p>
          <a:p>
            <a:pPr marL="170815" indent="-170815">
              <a:lnSpc>
                <a:spcPct val="100000"/>
              </a:lnSpc>
              <a:spcBef>
                <a:spcPts val="1000"/>
              </a:spcBef>
            </a:pPr>
            <a:endParaRPr lang="en-US" dirty="0"/>
          </a:p>
          <a:p>
            <a:pPr marL="170815" indent="-170815"/>
            <a:endParaRPr lang="en-US" dirty="0"/>
          </a:p>
          <a:p>
            <a:pPr marL="170815" indent="-17081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39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CF3A23-9A4C-494F-B362-E0BB9A7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TMS to aid in Smoking Cessation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9F7BE-8860-761A-970C-ECFC023EA3A0}"/>
              </a:ext>
            </a:extLst>
          </p:cNvPr>
          <p:cNvSpPr txBox="1"/>
          <p:nvPr/>
        </p:nvSpPr>
        <p:spPr>
          <a:xfrm>
            <a:off x="816429" y="6114143"/>
            <a:ext cx="478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526E3-091F-C012-EB96-2A03C329877F}"/>
              </a:ext>
            </a:extLst>
          </p:cNvPr>
          <p:cNvSpPr txBox="1"/>
          <p:nvPr/>
        </p:nvSpPr>
        <p:spPr>
          <a:xfrm>
            <a:off x="379186" y="2973615"/>
            <a:ext cx="11624127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dirty="0">
                <a:latin typeface="Georgia Pro"/>
                <a:ea typeface="Arial"/>
                <a:cs typeface="Arial"/>
              </a:rPr>
              <a:t>FDA approval study​​</a:t>
            </a:r>
            <a:endParaRPr lang="en-US" dirty="0"/>
          </a:p>
          <a:p>
            <a:pPr lvl="0" rtl="0">
              <a:buChar char="•"/>
            </a:pPr>
            <a:r>
              <a:rPr lang="en-US" dirty="0">
                <a:latin typeface="Georgia Pro"/>
                <a:ea typeface="Arial"/>
                <a:cs typeface="Arial"/>
              </a:rPr>
              <a:t>12 site trial  - US and Israel​</a:t>
            </a:r>
          </a:p>
          <a:p>
            <a:pPr lvl="0" rtl="0">
              <a:buChar char="•"/>
            </a:pPr>
            <a:r>
              <a:rPr lang="en-US" dirty="0">
                <a:latin typeface="Georgia Pro"/>
                <a:ea typeface="Arial"/>
                <a:cs typeface="Arial"/>
              </a:rPr>
              <a:t>~6 </a:t>
            </a:r>
            <a:r>
              <a:rPr lang="en-US" dirty="0" err="1">
                <a:latin typeface="Georgia Pro"/>
                <a:ea typeface="Arial"/>
                <a:cs typeface="Arial"/>
              </a:rPr>
              <a:t>yr</a:t>
            </a:r>
            <a:r>
              <a:rPr lang="en-US" dirty="0">
                <a:latin typeface="Georgia Pro"/>
                <a:ea typeface="Arial"/>
                <a:cs typeface="Arial"/>
              </a:rPr>
              <a:t> study ​</a:t>
            </a:r>
          </a:p>
          <a:p>
            <a:pPr lvl="0" rtl="0">
              <a:buChar char="•"/>
            </a:pPr>
            <a:r>
              <a:rPr lang="en-US" dirty="0">
                <a:latin typeface="Georgia Pro"/>
                <a:ea typeface="Arial"/>
                <a:cs typeface="Arial"/>
              </a:rPr>
              <a:t>N = 262 ​</a:t>
            </a:r>
          </a:p>
          <a:p>
            <a:pPr lvl="0" rtl="0">
              <a:buChar char="•"/>
            </a:pPr>
            <a:r>
              <a:rPr lang="en-US" dirty="0">
                <a:latin typeface="Georgia Pro"/>
                <a:ea typeface="Arial"/>
                <a:cs typeface="Arial"/>
              </a:rPr>
              <a:t>Target – BL PFC and insula​</a:t>
            </a:r>
          </a:p>
          <a:p>
            <a:pPr lvl="0" rtl="0">
              <a:buChar char="•"/>
            </a:pPr>
            <a:r>
              <a:rPr lang="en-US" dirty="0">
                <a:latin typeface="Georgia Pro"/>
                <a:ea typeface="Arial"/>
                <a:cs typeface="Arial"/>
              </a:rPr>
              <a:t>Heavy smokers (68% failed to quit at least 3x)​</a:t>
            </a:r>
          </a:p>
          <a:p>
            <a:pPr>
              <a:buChar char="•"/>
            </a:pPr>
            <a:r>
              <a:rPr lang="en-US" dirty="0">
                <a:latin typeface="Georgia Pro"/>
                <a:ea typeface="Arial"/>
                <a:cs typeface="Arial"/>
              </a:rPr>
              <a:t>Included provocation cues, self-reports and urine samples​</a:t>
            </a:r>
          </a:p>
          <a:p>
            <a:pPr>
              <a:buChar char="•"/>
            </a:pPr>
            <a:r>
              <a:rPr lang="en-US" dirty="0">
                <a:latin typeface="Georgia Pro"/>
                <a:ea typeface="Arial"/>
                <a:cs typeface="Arial"/>
              </a:rPr>
              <a:t>2 minute motivational talk post-treatment</a:t>
            </a:r>
          </a:p>
          <a:p>
            <a:pPr>
              <a:buChar char="•"/>
            </a:pPr>
            <a:r>
              <a:rPr lang="en-US" dirty="0" err="1">
                <a:latin typeface="Georgia Pro"/>
                <a:ea typeface="Arial"/>
                <a:cs typeface="Arial"/>
              </a:rPr>
              <a:t>dTMS</a:t>
            </a:r>
            <a:r>
              <a:rPr lang="en-US" dirty="0">
                <a:latin typeface="Georgia Pro"/>
                <a:ea typeface="Arial"/>
                <a:cs typeface="Arial"/>
              </a:rPr>
              <a:t> ​H4 coil</a:t>
            </a:r>
          </a:p>
          <a:p>
            <a:pPr lvl="0" rtl="0">
              <a:buChar char="•"/>
            </a:pPr>
            <a:r>
              <a:rPr lang="en-US" dirty="0">
                <a:latin typeface="Georgia Pro"/>
                <a:ea typeface="Arial"/>
                <a:cs typeface="Arial"/>
              </a:rPr>
              <a:t>10HZ 120% MT, 18 sessions ​</a:t>
            </a:r>
            <a:endParaRPr lang="en-US" dirty="0">
              <a:latin typeface="Georgia Pro"/>
              <a:cs typeface="Segoe UI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CA8D02-2B73-0E69-27E6-6304D748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1118377"/>
            <a:ext cx="6928822" cy="152897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/>
            </a:br>
            <a:endParaRPr lang="en-US" sz="220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Arial"/>
                <a:cs typeface="Arial"/>
              </a:rPr>
              <a:t>Fact: Insula damage in stroke patients led to them quitting. 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Arial"/>
                <a:cs typeface="Arial"/>
              </a:rPr>
              <a:t>Question: How can we get deep enough to hit insula?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solidFill>
                  <a:srgbClr val="0070C0"/>
                </a:solidFill>
                <a:latin typeface="Arial"/>
                <a:cs typeface="Arial"/>
              </a:rPr>
              <a:t>Answer:  </a:t>
            </a:r>
            <a:r>
              <a:rPr lang="en-US" sz="2200" dirty="0" err="1">
                <a:solidFill>
                  <a:srgbClr val="0070C0"/>
                </a:solidFill>
                <a:latin typeface="Arial"/>
                <a:cs typeface="Arial"/>
              </a:rPr>
              <a:t>dTMS</a:t>
            </a:r>
            <a:r>
              <a:rPr lang="en-US" sz="2200" dirty="0">
                <a:solidFill>
                  <a:srgbClr val="0070C0"/>
                </a:solidFill>
                <a:latin typeface="Arial"/>
                <a:cs typeface="Arial"/>
              </a:rPr>
              <a:t> H4 coil</a:t>
            </a: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19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9799CE31-863D-789E-A49A-5CD8D3861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617" y="5274846"/>
            <a:ext cx="8238587" cy="967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C4CEC3-526B-264B-CF52-C3F5A8BA76C3}"/>
              </a:ext>
            </a:extLst>
          </p:cNvPr>
          <p:cNvSpPr txBox="1"/>
          <p:nvPr/>
        </p:nvSpPr>
        <p:spPr>
          <a:xfrm rot="-10800000" flipV="1">
            <a:off x="7819571" y="6488726"/>
            <a:ext cx="226740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Reference 19 and 20 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9B6F605-CFC6-0D4B-1529-F23289610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329" y="2903169"/>
            <a:ext cx="6698342" cy="119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21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CF3A23-9A4C-494F-B362-E0BB9A7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TMS to aid in Smoking Cessation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9F7BE-8860-761A-970C-ECFC023EA3A0}"/>
              </a:ext>
            </a:extLst>
          </p:cNvPr>
          <p:cNvSpPr txBox="1"/>
          <p:nvPr/>
        </p:nvSpPr>
        <p:spPr>
          <a:xfrm>
            <a:off x="295729" y="6330043"/>
            <a:ext cx="47892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Reference 19 and 20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6526E3-091F-C012-EB96-2A03C329877F}"/>
              </a:ext>
            </a:extLst>
          </p:cNvPr>
          <p:cNvSpPr txBox="1"/>
          <p:nvPr/>
        </p:nvSpPr>
        <p:spPr>
          <a:xfrm>
            <a:off x="97972" y="2973615"/>
            <a:ext cx="63717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endParaRPr lang="en-US" dirty="0">
              <a:latin typeface="Georgia Pro"/>
              <a:cs typeface="Arial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CA8D02-2B73-0E69-27E6-6304D7484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1118377"/>
            <a:ext cx="6928822" cy="15289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dirty="0"/>
            </a:br>
            <a:endParaRPr lang="en-US" sz="220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21" descr="Chart, bar chart&#10;&#10;Description automatically generated">
            <a:extLst>
              <a:ext uri="{FF2B5EF4-FFF2-40B4-BE49-F238E27FC236}">
                <a16:creationId xmlns:a16="http://schemas.microsoft.com/office/drawing/2014/main" id="{62034E8D-9D1D-C782-559C-59128EC55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344" y="1623365"/>
            <a:ext cx="6512695" cy="3435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3D69EE-18DA-52B0-C7E9-65E85F2B8F8D}"/>
              </a:ext>
            </a:extLst>
          </p:cNvPr>
          <p:cNvSpPr txBox="1"/>
          <p:nvPr/>
        </p:nvSpPr>
        <p:spPr>
          <a:xfrm>
            <a:off x="299358" y="1718129"/>
            <a:ext cx="4067628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/>
              <a:buChar char="§"/>
            </a:pPr>
            <a:r>
              <a:rPr lang="en-US" dirty="0"/>
              <a:t>Primary end point was 4-week Continuous Quit Rate (CQR) </a:t>
            </a:r>
            <a:endParaRPr lang="en-US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/>
              <a:t>CQR was 28% in treatment group versus 11.7% in sham group (p=00.0063) 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r>
              <a:rPr lang="en-US" dirty="0">
                <a:cs typeface="Calibri" panose="020F0502020204030204"/>
              </a:rPr>
              <a:t>A secondary end point  was reduction in number of cigarettes smoked. </a:t>
            </a:r>
          </a:p>
          <a:p>
            <a:pPr marL="285750" indent="-285750">
              <a:buFont typeface="Wingdings"/>
              <a:buChar char="§"/>
            </a:pPr>
            <a:endParaRPr lang="en-US" dirty="0">
              <a:cs typeface="Calibri" panose="020F0502020204030204"/>
            </a:endParaRPr>
          </a:p>
          <a:p>
            <a:pPr marL="285750" indent="-285750">
              <a:buFont typeface="Wingdings"/>
              <a:buChar char="§"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4" name="Picture 8" descr="Table&#10;&#10;Description automatically generated">
            <a:extLst>
              <a:ext uri="{FF2B5EF4-FFF2-40B4-BE49-F238E27FC236}">
                <a16:creationId xmlns:a16="http://schemas.microsoft.com/office/drawing/2014/main" id="{D429C382-39DA-88C5-0596-B015E2043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97260"/>
            <a:ext cx="3962400" cy="1152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EF449A-5FDE-B8C7-5DA6-1427C7EB000A}"/>
              </a:ext>
            </a:extLst>
          </p:cNvPr>
          <p:cNvSpPr txBox="1"/>
          <p:nvPr/>
        </p:nvSpPr>
        <p:spPr>
          <a:xfrm>
            <a:off x="5410199" y="6146800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22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5D7D86-79EB-AE43-A01D-E5433FEFF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5971" y="1454021"/>
            <a:ext cx="3554251" cy="1974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"/>
                <a:cs typeface="Arial"/>
              </a:rPr>
              <a:t>Alcohol </a:t>
            </a:r>
          </a:p>
          <a:p>
            <a:pPr marL="170815" indent="-170815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BB6C6-7856-707F-6476-6341D68E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Future - TMS for Substance use disorders 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D58F10-5DBB-5F7C-0A77-E707B5DB12CB}"/>
              </a:ext>
            </a:extLst>
          </p:cNvPr>
          <p:cNvSpPr txBox="1"/>
          <p:nvPr/>
        </p:nvSpPr>
        <p:spPr>
          <a:xfrm>
            <a:off x="471715" y="1614714"/>
            <a:ext cx="11788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rgbClr val="0070C0"/>
                </a:solidFill>
                <a:cs typeface="Calibri"/>
              </a:rPr>
              <a:t>Cocaine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06CBCC-4686-AEE2-12D9-FCCD31FB39BB}"/>
              </a:ext>
            </a:extLst>
          </p:cNvPr>
          <p:cNvSpPr txBox="1"/>
          <p:nvPr/>
        </p:nvSpPr>
        <p:spPr>
          <a:xfrm>
            <a:off x="1995714" y="1714499"/>
            <a:ext cx="141468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000" b="1" dirty="0">
              <a:solidFill>
                <a:srgbClr val="00B050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648BF-B96F-7146-FC5F-82550F07B61D}"/>
              </a:ext>
            </a:extLst>
          </p:cNvPr>
          <p:cNvSpPr txBox="1"/>
          <p:nvPr/>
        </p:nvSpPr>
        <p:spPr>
          <a:xfrm>
            <a:off x="415472" y="5069114"/>
            <a:ext cx="608148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en-US" dirty="0"/>
            </a:br>
            <a:r>
              <a:rPr lang="en-US" dirty="0">
                <a:cs typeface="Calibri"/>
              </a:rPr>
              <a:t>Reductions in craving easier to obtain in cocaine use disorder</a:t>
            </a:r>
            <a:endParaRPr lang="en-US" dirty="0"/>
          </a:p>
          <a:p>
            <a:endParaRPr lang="en-US" dirty="0">
              <a:latin typeface="Helvetica Neue"/>
            </a:endParaRPr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E268F53E-8B83-B690-0B27-30E781978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2241338"/>
            <a:ext cx="6380841" cy="2638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2019B9-ABA0-9094-5F76-B9DBE4277A13}"/>
              </a:ext>
            </a:extLst>
          </p:cNvPr>
          <p:cNvSpPr txBox="1"/>
          <p:nvPr/>
        </p:nvSpPr>
        <p:spPr>
          <a:xfrm>
            <a:off x="7964715" y="6531428"/>
            <a:ext cx="1415142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cs typeface="Calibri"/>
              </a:rPr>
              <a:t>Reference 21, 22,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250F55-984D-467C-DB09-007AA85E7B7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Helvetica Neue"/>
            </a:endParaRPr>
          </a:p>
        </p:txBody>
      </p:sp>
      <p:pic>
        <p:nvPicPr>
          <p:cNvPr id="10" name="Picture 10" descr="Table&#10;&#10;Description automatically generated">
            <a:extLst>
              <a:ext uri="{FF2B5EF4-FFF2-40B4-BE49-F238E27FC236}">
                <a16:creationId xmlns:a16="http://schemas.microsoft.com/office/drawing/2014/main" id="{531EA11D-82D6-0CD9-4E07-B75831990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186" y="1988304"/>
            <a:ext cx="4203699" cy="43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22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E70B2B-37D4-EB99-6B35-406FAA1E3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70815" indent="-170815"/>
            <a:r>
              <a:rPr lang="en-US" dirty="0">
                <a:latin typeface="Arial"/>
                <a:cs typeface="Arial"/>
              </a:rPr>
              <a:t>Is there a common location of cue-reactivity in substance use disorders? 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C117D0-735E-31A1-13CA-AFFC6FDE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TMS in SUD – Target Identification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258B7E-BD08-9E4C-BF16-53FBA1CF8C79}"/>
              </a:ext>
            </a:extLst>
          </p:cNvPr>
          <p:cNvSpPr txBox="1"/>
          <p:nvPr/>
        </p:nvSpPr>
        <p:spPr>
          <a:xfrm>
            <a:off x="8345714" y="6386285"/>
            <a:ext cx="304799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Reference 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0CE99E-9D40-9229-236A-A8B5E1401FF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Helvetica Neue"/>
            </a:endParaRPr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D507BD0-E210-0F0F-3ED8-4E4C8B20A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86" y="2394715"/>
            <a:ext cx="4022271" cy="41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19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5D7D86-79EB-AE43-A01D-E5433FEFF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170815" indent="-170815"/>
            <a:r>
              <a:rPr lang="en-US" dirty="0">
                <a:latin typeface="Arial"/>
                <a:cs typeface="Arial"/>
              </a:rPr>
              <a:t>Chronic pain </a:t>
            </a:r>
          </a:p>
          <a:p>
            <a:pPr marL="170815" indent="-170815"/>
            <a:r>
              <a:rPr lang="en-US" dirty="0">
                <a:latin typeface="Arial"/>
                <a:cs typeface="Arial"/>
              </a:rPr>
              <a:t>Post-stroke rehab </a:t>
            </a:r>
          </a:p>
          <a:p>
            <a:pPr marL="170815" indent="-170815"/>
            <a:r>
              <a:rPr lang="en-US" dirty="0">
                <a:latin typeface="Arial"/>
                <a:cs typeface="Arial"/>
              </a:rPr>
              <a:t>TBI-associated depression</a:t>
            </a:r>
          </a:p>
          <a:p>
            <a:pPr marL="170815" indent="-170815"/>
            <a:r>
              <a:rPr lang="en-US" dirty="0">
                <a:latin typeface="Arial"/>
                <a:cs typeface="Arial"/>
              </a:rPr>
              <a:t>Schizophrenia</a:t>
            </a:r>
          </a:p>
          <a:p>
            <a:pPr marL="170815" indent="-170815"/>
            <a:r>
              <a:rPr lang="en-US" dirty="0">
                <a:latin typeface="Arial"/>
                <a:cs typeface="Arial"/>
              </a:rPr>
              <a:t>ADHD</a:t>
            </a:r>
          </a:p>
          <a:p>
            <a:pPr marL="170815" indent="-170815"/>
            <a:r>
              <a:rPr lang="en-US" dirty="0">
                <a:latin typeface="Arial"/>
                <a:cs typeface="Arial"/>
              </a:rPr>
              <a:t>Antenatal/Prenatal/Post-partum depression </a:t>
            </a:r>
          </a:p>
          <a:p>
            <a:pPr marL="170815" indent="-170815"/>
            <a:r>
              <a:rPr lang="en-US" dirty="0">
                <a:latin typeface="Arial"/>
                <a:cs typeface="Arial"/>
              </a:rPr>
              <a:t>Autism spectrum disorder </a:t>
            </a:r>
          </a:p>
          <a:p>
            <a:pPr marL="170815" indent="-170815"/>
            <a:r>
              <a:rPr lang="en-US" dirty="0">
                <a:latin typeface="Arial"/>
                <a:cs typeface="Arial"/>
              </a:rPr>
              <a:t>Neurosurgery </a:t>
            </a:r>
          </a:p>
          <a:p>
            <a:pPr marL="170815" indent="-170815"/>
            <a:r>
              <a:rPr lang="en-US" dirty="0">
                <a:latin typeface="Arial"/>
                <a:cs typeface="Arial"/>
              </a:rPr>
              <a:t>Brain mapping </a:t>
            </a:r>
            <a:endParaRPr lang="en-US" dirty="0"/>
          </a:p>
          <a:p>
            <a:pPr marL="170815" indent="-170815"/>
            <a:r>
              <a:rPr lang="en-US" dirty="0">
                <a:latin typeface="Arial"/>
                <a:cs typeface="Arial"/>
              </a:rPr>
              <a:t>Fibromyalgia </a:t>
            </a:r>
          </a:p>
          <a:p>
            <a:pPr marL="170815" indent="-170815"/>
            <a:r>
              <a:rPr lang="en-US" dirty="0">
                <a:latin typeface="Arial"/>
                <a:cs typeface="Arial"/>
              </a:rPr>
              <a:t>Post-operative pain control</a:t>
            </a:r>
          </a:p>
          <a:p>
            <a:pPr marL="170815" indent="-170815"/>
            <a:r>
              <a:rPr lang="en-US" dirty="0">
                <a:latin typeface="Arial"/>
                <a:cs typeface="Arial"/>
              </a:rPr>
              <a:t>Eating disorders </a:t>
            </a:r>
          </a:p>
          <a:p>
            <a:pPr marL="170815" indent="-170815"/>
            <a:r>
              <a:rPr lang="en-US" dirty="0">
                <a:latin typeface="Arial"/>
                <a:cs typeface="Arial"/>
              </a:rPr>
              <a:t>Spasticity </a:t>
            </a:r>
          </a:p>
          <a:p>
            <a:pPr marL="170815" indent="-170815"/>
            <a:r>
              <a:rPr lang="en-US" dirty="0">
                <a:latin typeface="Arial"/>
                <a:cs typeface="Arial"/>
              </a:rPr>
              <a:t>Cognitive Neuroscience</a:t>
            </a:r>
          </a:p>
          <a:p>
            <a:pPr marL="170815" indent="-170815"/>
            <a:endParaRPr lang="en-US" dirty="0">
              <a:latin typeface="Arial"/>
              <a:cs typeface="Arial"/>
            </a:endParaRPr>
          </a:p>
          <a:p>
            <a:pPr marL="170815" indent="-170815"/>
            <a:r>
              <a:rPr lang="en-US" dirty="0">
                <a:latin typeface="Arial"/>
                <a:cs typeface="Arial"/>
              </a:rPr>
              <a:t>UNDERSTANDING BRAIN DISEASE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BB6C6-7856-707F-6476-6341D68E2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Future - TMS for _______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988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DCBDB-AE17-4BD8-AC86-AD77FAB65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508449"/>
            <a:ext cx="11718536" cy="4450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1. https://www.123rf.com/photo_29635408_a-cartoon-magnet-attached-to-a-mans-head.html</a:t>
            </a:r>
            <a:endParaRPr lang="en-US" sz="9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2. https://brainandspinalinjury.org/wp-content/uploads/2019/12/Talk-2-Tarapore-Clinical-applications-of-TMS.pdf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3.https://www.magventure.com/us/component/k2/in/repetitive-transcranial-magnetic-stimulation-rtms-using-different-tms-instruments-for-major-depressive-disorder-at-a-suburban-tertiary-clinic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4. </a:t>
            </a:r>
            <a:r>
              <a:rPr lang="en-US" sz="900" dirty="0">
                <a:solidFill>
                  <a:schemeClr val="tx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https://www.neurocaregroup.com/brainsway_dtms</a:t>
            </a:r>
            <a:endParaRPr lang="en-US" sz="9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5. Image used with permission from Mark George slide deck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6. CTMSS website. </a:t>
            </a:r>
            <a:r>
              <a:rPr lang="en-US" sz="900" dirty="0">
                <a:solidFill>
                  <a:schemeClr val="tx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https://www.clinicaltmssociety.org/tms/devices</a:t>
            </a:r>
            <a:endParaRPr lang="en-US" sz="9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7. Carpenter, L. et al.,</a:t>
            </a:r>
            <a:r>
              <a:rPr lang="en-US" sz="900" i="1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Transcranial Magnetic Stimulation for Major Depression: A Multisite, Naturalistic Observational Study of Acute Treatment Outcomes in Clinical Practice. </a:t>
            </a:r>
            <a:r>
              <a:rPr lang="en-US" sz="900" i="1" dirty="0">
                <a:solidFill>
                  <a:schemeClr val="tx1"/>
                </a:solidFill>
                <a:latin typeface="Arial"/>
                <a:cs typeface="Arial"/>
              </a:rPr>
              <a:t>Depression and Anxiety.</a:t>
            </a: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r>
              <a:rPr lang="en-US" sz="900" i="1" dirty="0">
                <a:solidFill>
                  <a:schemeClr val="tx1"/>
                </a:solidFill>
                <a:latin typeface="Arial"/>
                <a:cs typeface="Arial"/>
              </a:rPr>
              <a:t> 29:587–596 (2012). </a:t>
            </a:r>
            <a:endParaRPr lang="en-US" sz="9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900" i="1" dirty="0">
                <a:solidFill>
                  <a:schemeClr val="tx1"/>
                </a:solidFill>
                <a:latin typeface="Arial"/>
                <a:cs typeface="Arial"/>
              </a:rPr>
              <a:t>8. </a:t>
            </a:r>
            <a:r>
              <a:rPr lang="en-US" sz="900" dirty="0">
                <a:solidFill>
                  <a:schemeClr val="tx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https://www.magstim.com/row-en/2019/03/fda-clearance-theta-burst/</a:t>
            </a:r>
            <a:endParaRPr lang="en-US" sz="900" i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9. Cole et al, Stanford Accelerated Intelligent Neuromodulation Therapy for Treatment-Resistant Depression. </a:t>
            </a:r>
            <a:r>
              <a:rPr lang="en-US" sz="900" i="1" dirty="0">
                <a:solidFill>
                  <a:schemeClr val="tx1"/>
                </a:solidFill>
                <a:latin typeface="Arial"/>
                <a:cs typeface="Arial"/>
              </a:rPr>
              <a:t>American Journal of Psychiatry.  </a:t>
            </a: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177:8, August 2020. 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10. Petrosino et al.  Ther Adv </a:t>
            </a:r>
            <a:r>
              <a:rPr lang="en-US" sz="900" dirty="0" err="1">
                <a:solidFill>
                  <a:schemeClr val="tx1"/>
                </a:solidFill>
                <a:latin typeface="Arial"/>
                <a:cs typeface="Arial"/>
              </a:rPr>
              <a:t>Psychopharmacol</a:t>
            </a: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.  Transcranial magnetic stimulation for post-traumatic stress disorder. 2021 Oct 28</a:t>
            </a:r>
            <a:endParaRPr lang="en-US" sz="9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11. Philips et al. Am J Psychiatry. Theta-Burst Transcranial Magnetic Stimulation for Posttraumatic Stress Disorder.  2019 Nov 1;176(11):939-948.</a:t>
            </a:r>
            <a:endParaRPr lang="en-US" sz="9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12. Cole et al. Am J Psychiatry Stanford Neuromodulation Therapy (SNT): A Double-Blind Randomized Controlled Trial.  2022 Feb;179(2):132-141.</a:t>
            </a:r>
            <a:endParaRPr lang="en-US" sz="9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13. CTMSS Grand Rounds. Dr. Linda Carpenter. Maintenance TMS Therapy: What is the Evidence? And Why isn’t it Covered? April 2021. 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14. CTMSS Grand Rounds Dr. Nolan WIlliams. SAINT: Past, Present, and Future. October 2022. 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15. </a:t>
            </a:r>
            <a:r>
              <a:rPr lang="en-US" sz="900" dirty="0">
                <a:solidFill>
                  <a:schemeClr val="tx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https://brainsway.co.il/how-does-it-work/rtms-vs-deep-tms/</a:t>
            </a:r>
            <a:endParaRPr lang="en-US" sz="9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16. </a:t>
            </a:r>
            <a:r>
              <a:rPr lang="en-US" sz="900" dirty="0">
                <a:solidFill>
                  <a:schemeClr val="tx1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https://www.magventure.com/us/component/k2/coils/cool-d-b80</a:t>
            </a:r>
            <a:endParaRPr lang="en-US" sz="9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17. Carmi L. et al.  Efficacy and Safety of Deep Transcranial Magnetic Stimulation for Obsessive-Compulsive Disorder: A Prospective Multicenter Randomized Double-Blind Placebo-Controlled Trial. Am J Psychiatry. 2019 Nov 1;176(11):931-938. </a:t>
            </a:r>
            <a:r>
              <a:rPr lang="en-US" sz="900" dirty="0" err="1">
                <a:solidFill>
                  <a:schemeClr val="tx1"/>
                </a:solidFill>
                <a:latin typeface="Arial"/>
                <a:cs typeface="Arial"/>
              </a:rPr>
              <a:t>doi</a:t>
            </a: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: 10.1176/appi.ajp.2019.18101180. </a:t>
            </a:r>
            <a:r>
              <a:rPr lang="en-US" sz="900" dirty="0" err="1">
                <a:solidFill>
                  <a:schemeClr val="tx1"/>
                </a:solidFill>
                <a:latin typeface="Arial"/>
                <a:cs typeface="Arial"/>
              </a:rPr>
              <a:t>Epub</a:t>
            </a: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 2019 May 21.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18. NIDA </a:t>
            </a:r>
            <a:r>
              <a:rPr lang="en-US" sz="900" dirty="0" err="1">
                <a:solidFill>
                  <a:schemeClr val="tx1"/>
                </a:solidFill>
                <a:latin typeface="Arial"/>
                <a:cs typeface="Arial"/>
              </a:rPr>
              <a:t>webstite</a:t>
            </a:r>
            <a:endParaRPr lang="en-US" sz="9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19. </a:t>
            </a:r>
            <a:r>
              <a:rPr lang="en-US" sz="900" dirty="0" err="1">
                <a:solidFill>
                  <a:schemeClr val="tx1"/>
                </a:solidFill>
                <a:latin typeface="Arial"/>
                <a:cs typeface="Arial"/>
              </a:rPr>
              <a:t>Zangen</a:t>
            </a: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 et al. Repetitive transcranial magnetic stimulation for smoking cessation: a pivotal multicenter double-blind randomized controlled trial. </a:t>
            </a:r>
            <a:r>
              <a:rPr lang="en-US" sz="900" i="1" dirty="0">
                <a:solidFill>
                  <a:schemeClr val="tx1"/>
                </a:solidFill>
                <a:latin typeface="Arial"/>
                <a:cs typeface="Arial"/>
              </a:rPr>
              <a:t>World Psychiatry. </a:t>
            </a: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2021 Oct;20(3):397-404.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20. CTMSS Grand </a:t>
            </a:r>
            <a:r>
              <a:rPr lang="en-US" sz="900" dirty="0" err="1">
                <a:solidFill>
                  <a:schemeClr val="tx1"/>
                </a:solidFill>
                <a:latin typeface="Arial"/>
                <a:cs typeface="Arial"/>
              </a:rPr>
              <a:t>ROunds</a:t>
            </a: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 Dr. Mark George. An Update regarding using TMS for Smoking Cessation. Dec 2020. </a:t>
            </a:r>
            <a:endParaRPr lang="en-US" sz="900" u="sng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21. </a:t>
            </a:r>
            <a:r>
              <a:rPr lang="en-US" sz="900" dirty="0" err="1">
                <a:latin typeface="Arial"/>
                <a:cs typeface="Arial"/>
              </a:rPr>
              <a:t>Bolloni</a:t>
            </a:r>
            <a:r>
              <a:rPr lang="en-US" sz="900" dirty="0">
                <a:latin typeface="Arial"/>
                <a:cs typeface="Arial"/>
              </a:rPr>
              <a:t> C, Badas P, Corona G, Diana M. Transcranial magnetic stimulation for the treatment of cocaine addiction: evidence to date. </a:t>
            </a:r>
            <a:r>
              <a:rPr lang="en-US" sz="900" dirty="0" err="1">
                <a:latin typeface="Arial"/>
                <a:cs typeface="Arial"/>
              </a:rPr>
              <a:t>Subst</a:t>
            </a:r>
            <a:r>
              <a:rPr lang="en-US" sz="900" dirty="0">
                <a:latin typeface="Arial"/>
                <a:cs typeface="Arial"/>
              </a:rPr>
              <a:t> Abuse </a:t>
            </a:r>
            <a:r>
              <a:rPr lang="en-US" sz="900" dirty="0" err="1">
                <a:latin typeface="Arial"/>
                <a:cs typeface="Arial"/>
              </a:rPr>
              <a:t>Rehabil</a:t>
            </a:r>
            <a:r>
              <a:rPr lang="en-US" sz="900" dirty="0">
                <a:latin typeface="Arial"/>
                <a:cs typeface="Arial"/>
              </a:rPr>
              <a:t>. 2018 May 21;9:11-21</a:t>
            </a: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22. </a:t>
            </a:r>
          </a:p>
          <a:p>
            <a:pPr marL="0" indent="0">
              <a:buNone/>
            </a:pPr>
            <a:r>
              <a:rPr lang="en-US" sz="900" dirty="0">
                <a:solidFill>
                  <a:schemeClr val="tx1"/>
                </a:solidFill>
                <a:latin typeface="Arial"/>
                <a:cs typeface="Arial"/>
              </a:rPr>
              <a:t>22. </a:t>
            </a:r>
            <a:r>
              <a:rPr lang="en-US" sz="900" dirty="0">
                <a:latin typeface="Arial"/>
                <a:cs typeface="Arial"/>
              </a:rPr>
              <a:t>Antonelli M, Fattore L, Sestito L, Di </a:t>
            </a:r>
            <a:r>
              <a:rPr lang="en-US" sz="900" dirty="0" err="1">
                <a:latin typeface="Arial"/>
                <a:cs typeface="Arial"/>
              </a:rPr>
              <a:t>Giuda</a:t>
            </a:r>
            <a:r>
              <a:rPr lang="en-US" sz="900" dirty="0">
                <a:latin typeface="Arial"/>
                <a:cs typeface="Arial"/>
              </a:rPr>
              <a:t> D, Diana M, Addolorato G. Transcranial Magnetic Stimulation: A review about its efficacy in the treatment of alcohol, tobacco and cocaine addiction. Addict </a:t>
            </a:r>
            <a:r>
              <a:rPr lang="en-US" sz="900" dirty="0" err="1">
                <a:latin typeface="Arial"/>
                <a:cs typeface="Arial"/>
              </a:rPr>
              <a:t>Behav</a:t>
            </a:r>
            <a:r>
              <a:rPr lang="en-US" sz="900" dirty="0">
                <a:latin typeface="Arial"/>
                <a:cs typeface="Arial"/>
              </a:rPr>
              <a:t>. 2021 Mar;114:</a:t>
            </a:r>
            <a:endParaRPr lang="en-US" sz="9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900" dirty="0">
                <a:solidFill>
                  <a:srgbClr val="404040"/>
                </a:solidFill>
                <a:latin typeface="Arial"/>
                <a:cs typeface="Arial"/>
              </a:rPr>
              <a:t>23. </a:t>
            </a:r>
            <a:r>
              <a:rPr lang="en-US" sz="900" dirty="0">
                <a:latin typeface="Arial"/>
                <a:cs typeface="Arial"/>
              </a:rPr>
              <a:t>Hanlon CA, Dowdle LT, Gibson NB, Li X, Hamilton S, Canterberry M, Hoffman M. Cortical substrates of cue-reactivity in multiple substance dependent populations: transdiagnostic relevance of the medial prefrontal cortex. </a:t>
            </a:r>
            <a:r>
              <a:rPr lang="en-US" sz="900" dirty="0" err="1">
                <a:latin typeface="Arial"/>
                <a:cs typeface="Arial"/>
              </a:rPr>
              <a:t>Transl</a:t>
            </a:r>
            <a:r>
              <a:rPr lang="en-US" sz="900" dirty="0">
                <a:latin typeface="Arial"/>
                <a:cs typeface="Arial"/>
              </a:rPr>
              <a:t> Psychiatry. 2018 Sep 7;8(1):186.</a:t>
            </a:r>
          </a:p>
          <a:p>
            <a:pPr marL="0" indent="0">
              <a:buNone/>
            </a:pPr>
            <a:endParaRPr lang="en-US" sz="9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CF3A23-9A4C-494F-B362-E0BB9A7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96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666E7A-937B-479D-8BAB-DC37841A8308}"/>
              </a:ext>
            </a:extLst>
          </p:cNvPr>
          <p:cNvSpPr txBox="1"/>
          <p:nvPr/>
        </p:nvSpPr>
        <p:spPr>
          <a:xfrm>
            <a:off x="1941366" y="3318053"/>
            <a:ext cx="339018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66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B006BF-61C2-81DD-7957-5321CC3A4FA7}"/>
              </a:ext>
            </a:extLst>
          </p:cNvPr>
          <p:cNvSpPr txBox="1"/>
          <p:nvPr/>
        </p:nvSpPr>
        <p:spPr>
          <a:xfrm rot="10800000" flipV="1">
            <a:off x="5714999" y="1816786"/>
            <a:ext cx="19843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dirty="0">
                <a:solidFill>
                  <a:srgbClr val="FFFFFF"/>
                </a:solidFill>
                <a:cs typeface="Calibri"/>
              </a:rPr>
              <a:t>?</a:t>
            </a:r>
            <a:endParaRPr lang="en-US" sz="6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22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666E7A-937B-479D-8BAB-DC37841A8308}"/>
              </a:ext>
            </a:extLst>
          </p:cNvPr>
          <p:cNvSpPr txBox="1"/>
          <p:nvPr/>
        </p:nvSpPr>
        <p:spPr>
          <a:xfrm>
            <a:off x="1611166" y="6416853"/>
            <a:ext cx="339018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cs typeface="Calibri"/>
              </a:rPr>
              <a:t>Reference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109489-3028-D234-CABA-CF8F22B1137A}"/>
              </a:ext>
            </a:extLst>
          </p:cNvPr>
          <p:cNvSpPr txBox="1"/>
          <p:nvPr/>
        </p:nvSpPr>
        <p:spPr>
          <a:xfrm>
            <a:off x="4499429" y="163285"/>
            <a:ext cx="397283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cs typeface="Calibri"/>
              </a:rPr>
              <a:t>What is TMS</a:t>
            </a:r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9578F565-8C51-DC82-FBC3-057C580D7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71" y="1070778"/>
            <a:ext cx="10236199" cy="488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1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DCBDB-AE17-4BD8-AC86-AD77FAB65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57" y="1653591"/>
            <a:ext cx="4933108" cy="677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NOT TMS</a:t>
            </a: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CF3A23-9A4C-494F-B362-E0BB9A7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is Transcranial Magnetic Stimulation (TMS) ?</a:t>
            </a:r>
            <a:endParaRPr lang="en-US" dirty="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CFCEA9-CF10-9815-DD42-F7FBDE98A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996839"/>
            <a:ext cx="2153558" cy="2474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CE40C3-43B6-0989-1CBC-13009A13D1A5}"/>
              </a:ext>
            </a:extLst>
          </p:cNvPr>
          <p:cNvSpPr txBox="1"/>
          <p:nvPr/>
        </p:nvSpPr>
        <p:spPr>
          <a:xfrm>
            <a:off x="3574143" y="4971142"/>
            <a:ext cx="1809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32706-79D2-197D-EDC5-C1BCB32C8489}"/>
              </a:ext>
            </a:extLst>
          </p:cNvPr>
          <p:cNvSpPr txBox="1"/>
          <p:nvPr/>
        </p:nvSpPr>
        <p:spPr>
          <a:xfrm>
            <a:off x="199571" y="6422570"/>
            <a:ext cx="313825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Reference 1, 2, 3, and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8E355-A356-AD02-155B-7BFB6E390CDB}"/>
              </a:ext>
            </a:extLst>
          </p:cNvPr>
          <p:cNvSpPr txBox="1"/>
          <p:nvPr/>
        </p:nvSpPr>
        <p:spPr>
          <a:xfrm>
            <a:off x="7438571" y="1523999"/>
            <a:ext cx="2013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cs typeface="Calibri"/>
              </a:rPr>
              <a:t>TMS</a:t>
            </a:r>
          </a:p>
        </p:txBody>
      </p:sp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4297302D-4ABC-C3B2-3458-04374CD7D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72" y="2944358"/>
            <a:ext cx="1905000" cy="1876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A4E105-60B5-5E74-3ECC-34C581C8E3D6}"/>
              </a:ext>
            </a:extLst>
          </p:cNvPr>
          <p:cNvSpPr txBox="1"/>
          <p:nvPr/>
        </p:nvSpPr>
        <p:spPr>
          <a:xfrm>
            <a:off x="5832928" y="2512785"/>
            <a:ext cx="208597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latin typeface="Georgia Pro"/>
                <a:ea typeface="Segoe UI"/>
                <a:cs typeface="Segoe UI"/>
              </a:rPr>
              <a:t>Figure 8​ coil </a:t>
            </a:r>
          </a:p>
          <a:p>
            <a:pPr rtl="0"/>
            <a:r>
              <a:rPr lang="en-US" dirty="0">
                <a:latin typeface="Georgia Pro"/>
                <a:ea typeface="Segoe UI"/>
                <a:cs typeface="Segoe UI"/>
              </a:rPr>
              <a:t>Neuronetics​</a:t>
            </a:r>
          </a:p>
          <a:p>
            <a:pPr rtl="0"/>
            <a:r>
              <a:rPr lang="en-US" dirty="0" err="1">
                <a:latin typeface="Georgia Pro"/>
                <a:ea typeface="Segoe UI"/>
                <a:cs typeface="Segoe UI"/>
              </a:rPr>
              <a:t>Magstim</a:t>
            </a:r>
            <a:r>
              <a:rPr lang="en-US" dirty="0">
                <a:latin typeface="Georgia Pro"/>
                <a:ea typeface="Segoe UI"/>
                <a:cs typeface="Segoe UI"/>
              </a:rPr>
              <a:t>​</a:t>
            </a:r>
          </a:p>
          <a:p>
            <a:pPr rtl="0"/>
            <a:r>
              <a:rPr lang="en-US" dirty="0" err="1">
                <a:latin typeface="Georgia Pro"/>
                <a:ea typeface="Segoe UI"/>
                <a:cs typeface="Segoe UI"/>
              </a:rPr>
              <a:t>Magventure</a:t>
            </a:r>
            <a:r>
              <a:rPr lang="en-US" dirty="0">
                <a:latin typeface="Georgia Pro"/>
                <a:ea typeface="Segoe UI"/>
                <a:cs typeface="Segoe UI"/>
              </a:rPr>
              <a:t>​</a:t>
            </a:r>
          </a:p>
          <a:p>
            <a:pPr rtl="0"/>
            <a:r>
              <a:rPr lang="en-US" dirty="0" err="1">
                <a:latin typeface="Georgia Pro"/>
                <a:ea typeface="Segoe UI"/>
                <a:cs typeface="Segoe UI"/>
              </a:rPr>
              <a:t>Nextstim</a:t>
            </a:r>
            <a:r>
              <a:rPr lang="en-US" dirty="0">
                <a:latin typeface="Georgia Pro"/>
                <a:ea typeface="Segoe UI"/>
                <a:cs typeface="Segoe UI"/>
              </a:rPr>
              <a:t>​</a:t>
            </a:r>
          </a:p>
          <a:p>
            <a:pPr rtl="0"/>
            <a:r>
              <a:rPr lang="en-US" dirty="0">
                <a:latin typeface="Georgia Pro"/>
                <a:ea typeface="Segoe UI"/>
                <a:cs typeface="Segoe UI"/>
              </a:rPr>
              <a:t>Cloud TMS​</a:t>
            </a:r>
          </a:p>
          <a:p>
            <a:pPr rtl="0"/>
            <a:r>
              <a:rPr lang="en-US" dirty="0">
                <a:latin typeface="Georgia Pro"/>
                <a:ea typeface="Segoe UI"/>
                <a:cs typeface="Segoe UI"/>
              </a:rPr>
              <a:t>Mag and More​</a:t>
            </a:r>
          </a:p>
          <a:p>
            <a:pPr rtl="0"/>
            <a:r>
              <a:rPr lang="en-US" dirty="0">
                <a:latin typeface="Georgia Pro"/>
                <a:ea typeface="Segoe UI"/>
                <a:cs typeface="Segoe UI"/>
              </a:rPr>
              <a:t>​</a:t>
            </a:r>
            <a:endParaRPr lang="en-US">
              <a:cs typeface="Calibri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26DF2CB9-35AB-C895-9331-4834DF490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955" y="4816249"/>
            <a:ext cx="2619375" cy="1743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3AEE5B-787F-9848-4BA4-1C17EA770BC4}"/>
              </a:ext>
            </a:extLst>
          </p:cNvPr>
          <p:cNvSpPr txBox="1"/>
          <p:nvPr/>
        </p:nvSpPr>
        <p:spPr>
          <a:xfrm>
            <a:off x="4535715" y="2331356"/>
            <a:ext cx="9974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 err="1">
                <a:cs typeface="Calibri"/>
              </a:rPr>
              <a:t>rTMS</a:t>
            </a:r>
            <a:endParaRPr lang="en-US" b="1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6592D-5E4F-1449-F213-474B83E92DE3}"/>
              </a:ext>
            </a:extLst>
          </p:cNvPr>
          <p:cNvSpPr txBox="1"/>
          <p:nvPr/>
        </p:nvSpPr>
        <p:spPr>
          <a:xfrm>
            <a:off x="9452428" y="2385786"/>
            <a:ext cx="11969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cs typeface="Calibri"/>
              </a:rPr>
              <a:t>dTMS</a:t>
            </a:r>
            <a:r>
              <a:rPr lang="en-US" b="1" dirty="0">
                <a:cs typeface="Calibri"/>
              </a:rPr>
              <a:t> 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A9630AC5-9A46-8935-8C54-EE0F27AA6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2912" y="2942771"/>
            <a:ext cx="1454603" cy="1416957"/>
          </a:xfrm>
          <a:prstGeom prst="rect">
            <a:avLst/>
          </a:prstGeom>
        </p:spPr>
      </p:pic>
      <p:pic>
        <p:nvPicPr>
          <p:cNvPr id="15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FE22EC74-904B-E144-1A02-DC4FC248D9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223" y="4474935"/>
            <a:ext cx="1925411" cy="19449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7D51DC-2A8B-CF46-8EFF-E3484FACB121}"/>
              </a:ext>
            </a:extLst>
          </p:cNvPr>
          <p:cNvSpPr txBox="1"/>
          <p:nvPr/>
        </p:nvSpPr>
        <p:spPr>
          <a:xfrm>
            <a:off x="9851573" y="2766787"/>
            <a:ext cx="23399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 dirty="0">
                <a:ea typeface="+mn-lt"/>
                <a:cs typeface="+mn-lt"/>
              </a:rPr>
              <a:t>Hesed (H) Coil </a:t>
            </a:r>
          </a:p>
          <a:p>
            <a:pPr algn="l"/>
            <a:r>
              <a:rPr lang="en-US" dirty="0" err="1">
                <a:ea typeface="+mn-lt"/>
                <a:cs typeface="+mn-lt"/>
              </a:rPr>
              <a:t>BrainsWay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25661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DCBDB-AE17-4BD8-AC86-AD77FAB65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343521"/>
            <a:ext cx="2157251" cy="3233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Reference 6</a:t>
            </a:r>
            <a:endParaRPr lang="en-US" sz="1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CF3A23-9A4C-494F-B362-E0BB9A7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TMS Devices 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44C60-E0F9-3596-66E0-24551975D307}"/>
              </a:ext>
            </a:extLst>
          </p:cNvPr>
          <p:cNvSpPr txBox="1"/>
          <p:nvPr/>
        </p:nvSpPr>
        <p:spPr>
          <a:xfrm>
            <a:off x="2692400" y="2928257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br>
              <a:rPr lang="en-US" dirty="0"/>
            </a:br>
            <a:endParaRPr lang="en-US"/>
          </a:p>
          <a:p>
            <a:endParaRPr lang="en-US" dirty="0">
              <a:latin typeface="Helvetica Neue"/>
            </a:endParaRP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CD925409-7C42-5796-A3D0-BA8408F8F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471" y="1387718"/>
            <a:ext cx="8766628" cy="49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5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DCBDB-AE17-4BD8-AC86-AD77FAB65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717092"/>
            <a:ext cx="11718536" cy="473201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1831 - 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Michael Faraday </a:t>
            </a:r>
            <a:r>
              <a:rPr lang="en-US" dirty="0">
                <a:latin typeface="Arial"/>
                <a:cs typeface="Arial"/>
              </a:rPr>
              <a:t>- principle of electromagnetic induction 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electricity and magnetic energy are interchangeable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1896-  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D’Arsonval</a:t>
            </a:r>
            <a:r>
              <a:rPr lang="en-US" dirty="0">
                <a:latin typeface="Arial"/>
                <a:cs typeface="Arial"/>
              </a:rPr>
              <a:t> -  first TMS devices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1910 - 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</a:rPr>
              <a:t>Sylvanius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 P. Thompson </a:t>
            </a:r>
            <a:r>
              <a:rPr lang="en-US" dirty="0">
                <a:latin typeface="Arial"/>
                <a:cs typeface="Arial"/>
              </a:rPr>
              <a:t>- 3 papers on TMS and phosphenes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1959 - 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Kolin </a:t>
            </a:r>
            <a:r>
              <a:rPr lang="en-US" dirty="0">
                <a:latin typeface="Arial"/>
                <a:cs typeface="Arial"/>
              </a:rPr>
              <a:t>- demonstrated magnetic fields stimulate frog muscle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1985 – 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Barker </a:t>
            </a:r>
            <a:r>
              <a:rPr lang="en-US" dirty="0">
                <a:latin typeface="Arial"/>
                <a:cs typeface="Arial"/>
              </a:rPr>
              <a:t>- modern TMS developed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rial"/>
                <a:cs typeface="Arial"/>
              </a:rPr>
              <a:t>1993 - First therapeutic cases reported in depression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/>
                <a:cs typeface="Arial"/>
              </a:rPr>
              <a:t>2008</a:t>
            </a:r>
            <a:r>
              <a:rPr lang="en-US" dirty="0">
                <a:latin typeface="Arial"/>
                <a:cs typeface="Arial"/>
              </a:rPr>
              <a:t> – First FDA cleared device, </a:t>
            </a:r>
            <a:r>
              <a:rPr lang="en-US" dirty="0" err="1">
                <a:latin typeface="Arial"/>
                <a:cs typeface="Arial"/>
              </a:rPr>
              <a:t>Neurostar</a:t>
            </a:r>
            <a:r>
              <a:rPr lang="en-US" dirty="0">
                <a:latin typeface="Arial"/>
                <a:cs typeface="Arial"/>
              </a:rPr>
              <a:t>, hits the market to treat non-psychotic unipolar depression </a:t>
            </a:r>
            <a:endParaRPr lang="en-US" dirty="0"/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/>
                <a:cs typeface="Arial"/>
              </a:rPr>
              <a:t>2013 </a:t>
            </a:r>
            <a:r>
              <a:rPr lang="en-US" dirty="0">
                <a:latin typeface="Arial"/>
                <a:cs typeface="Arial"/>
              </a:rPr>
              <a:t>– </a:t>
            </a:r>
            <a:r>
              <a:rPr lang="en-US" dirty="0" err="1">
                <a:latin typeface="Arial"/>
                <a:cs typeface="Arial"/>
              </a:rPr>
              <a:t>Brainsway</a:t>
            </a:r>
            <a:r>
              <a:rPr lang="en-US" dirty="0">
                <a:latin typeface="Arial"/>
                <a:cs typeface="Arial"/>
              </a:rPr>
              <a:t> device is FDA cleared 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/>
                <a:cs typeface="Arial"/>
              </a:rPr>
              <a:t>2013</a:t>
            </a:r>
            <a:r>
              <a:rPr lang="en-US" dirty="0">
                <a:latin typeface="Arial"/>
                <a:cs typeface="Arial"/>
              </a:rPr>
              <a:t> – Device approved for abortive treatment of migraine with aura 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/>
                <a:cs typeface="Arial"/>
              </a:rPr>
              <a:t>2015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dirty="0" err="1">
                <a:latin typeface="Arial"/>
                <a:cs typeface="Arial"/>
              </a:rPr>
              <a:t>Magstim</a:t>
            </a:r>
            <a:r>
              <a:rPr lang="en-US" dirty="0">
                <a:latin typeface="Arial"/>
                <a:cs typeface="Arial"/>
              </a:rPr>
              <a:t> and </a:t>
            </a:r>
            <a:r>
              <a:rPr lang="en-US" dirty="0" err="1">
                <a:latin typeface="Arial"/>
                <a:cs typeface="Arial"/>
              </a:rPr>
              <a:t>Magventure</a:t>
            </a:r>
            <a:r>
              <a:rPr lang="en-US" dirty="0">
                <a:latin typeface="Arial"/>
                <a:cs typeface="Arial"/>
              </a:rPr>
              <a:t> devices cleared 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/>
                <a:cs typeface="Arial"/>
              </a:rPr>
              <a:t>2017</a:t>
            </a:r>
            <a:r>
              <a:rPr lang="en-US" dirty="0">
                <a:latin typeface="Arial"/>
                <a:cs typeface="Arial"/>
              </a:rPr>
              <a:t> -  Approved for the acute and preventative treatment of migraines in individuals 12y.o and older 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/>
                <a:cs typeface="Arial"/>
              </a:rPr>
              <a:t>2018</a:t>
            </a:r>
            <a:r>
              <a:rPr lang="en-US" dirty="0">
                <a:latin typeface="Arial"/>
                <a:cs typeface="Arial"/>
              </a:rPr>
              <a:t> – </a:t>
            </a:r>
            <a:r>
              <a:rPr lang="en-US" dirty="0" err="1">
                <a:latin typeface="Arial"/>
                <a:cs typeface="Arial"/>
              </a:rPr>
              <a:t>Brainsway</a:t>
            </a:r>
            <a:r>
              <a:rPr lang="en-US" dirty="0">
                <a:latin typeface="Arial"/>
                <a:cs typeface="Arial"/>
              </a:rPr>
              <a:t> coil gets FDA OCD approval and theta burst protocols get FDA approval for depression 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/>
                <a:cs typeface="Arial"/>
              </a:rPr>
              <a:t>2018</a:t>
            </a:r>
            <a:r>
              <a:rPr lang="en-US" dirty="0">
                <a:latin typeface="Arial"/>
                <a:cs typeface="Arial"/>
              </a:rPr>
              <a:t> – Mag and more device cleared 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/>
                <a:cs typeface="Arial"/>
              </a:rPr>
              <a:t>2020</a:t>
            </a:r>
            <a:r>
              <a:rPr lang="en-US" dirty="0">
                <a:latin typeface="Arial"/>
                <a:cs typeface="Arial"/>
              </a:rPr>
              <a:t> – Approved as an aid in short-term smoking cessation 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/>
                <a:cs typeface="Arial"/>
              </a:rPr>
              <a:t>2020</a:t>
            </a:r>
            <a:r>
              <a:rPr lang="en-US" dirty="0">
                <a:latin typeface="Arial"/>
                <a:cs typeface="Arial"/>
              </a:rPr>
              <a:t> – </a:t>
            </a:r>
            <a:r>
              <a:rPr lang="en-US" dirty="0" err="1">
                <a:latin typeface="Arial"/>
                <a:cs typeface="Arial"/>
              </a:rPr>
              <a:t>Magventure</a:t>
            </a:r>
            <a:r>
              <a:rPr lang="en-US" dirty="0">
                <a:latin typeface="Arial"/>
                <a:cs typeface="Arial"/>
              </a:rPr>
              <a:t> figure 8 butterfly coil approved for OCD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/>
                <a:cs typeface="Arial"/>
              </a:rPr>
              <a:t>2021</a:t>
            </a:r>
            <a:r>
              <a:rPr lang="en-US" dirty="0">
                <a:latin typeface="Arial"/>
                <a:cs typeface="Arial"/>
              </a:rPr>
              <a:t> – TMS Approved for MDD with anxious distress </a:t>
            </a:r>
            <a:endParaRPr lang="en-US" dirty="0"/>
          </a:p>
          <a:p>
            <a:pPr marL="170815" indent="-170815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latin typeface="Arial"/>
                <a:cs typeface="Arial"/>
              </a:rPr>
              <a:t>2022</a:t>
            </a:r>
            <a:r>
              <a:rPr lang="en-US" dirty="0">
                <a:latin typeface="Arial"/>
                <a:cs typeface="Arial"/>
              </a:rPr>
              <a:t>–  SNT protocol approved </a:t>
            </a:r>
            <a:endParaRPr lang="en-US" dirty="0"/>
          </a:p>
          <a:p>
            <a:pPr marL="170815" indent="-170815"/>
            <a:endParaRPr lang="en-US" dirty="0"/>
          </a:p>
          <a:p>
            <a:pPr marL="170815" indent="-170815"/>
            <a:endParaRPr lang="en-US"/>
          </a:p>
          <a:p>
            <a:pPr marL="170815" indent="-170815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CF3A23-9A4C-494F-B362-E0BB9A7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Evolution of TMS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8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DCBDB-AE17-4BD8-AC86-AD77FAB65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717092"/>
            <a:ext cx="11718536" cy="42421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70815" indent="-17081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2008 – Treatment resistant non-psychotic unipolar depression 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2013 – Device approved for abortive treatment of migraine with aura 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2017 -  </a:t>
            </a:r>
            <a:r>
              <a:rPr lang="en-US" sz="2400" i="1" dirty="0">
                <a:latin typeface="Arial"/>
                <a:cs typeface="Arial"/>
              </a:rPr>
              <a:t>Approved for the acute and preventative treatment of migraines in individuals 12y.o and older 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2018 –  </a:t>
            </a:r>
            <a:r>
              <a:rPr lang="en-US" sz="2400" dirty="0" err="1">
                <a:latin typeface="Arial"/>
                <a:cs typeface="Arial"/>
              </a:rPr>
              <a:t>dTMS</a:t>
            </a:r>
            <a:r>
              <a:rPr lang="en-US" sz="2400" dirty="0">
                <a:latin typeface="Arial"/>
                <a:cs typeface="Arial"/>
              </a:rPr>
              <a:t> for OCD 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2018 -  Theta Burst Protocols  for treatment resistant non-psychotic unipolar depression </a:t>
            </a:r>
            <a:endParaRPr lang="en-US" sz="2400"/>
          </a:p>
          <a:p>
            <a:pPr marL="170815" indent="-17081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2020 – Approved as an aid in short-term smoking cessation 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2020 – </a:t>
            </a:r>
            <a:r>
              <a:rPr lang="en-US" sz="2400" dirty="0" err="1">
                <a:latin typeface="Arial"/>
                <a:cs typeface="Arial"/>
              </a:rPr>
              <a:t>Magventure</a:t>
            </a:r>
            <a:r>
              <a:rPr lang="en-US" sz="2400" dirty="0">
                <a:latin typeface="Arial"/>
                <a:cs typeface="Arial"/>
              </a:rPr>
              <a:t> figure 8 butterfly coil approved for OCD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2021 – MDD with anxious distress 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2022–  SAINT/SNT protocol/device approved/cleared – 1st FDA approved depression treatment that includes structural and functional MRI</a:t>
            </a:r>
          </a:p>
          <a:p>
            <a:pPr marL="170815" indent="-17081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170815" indent="-17081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170815" indent="-170815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CF3A23-9A4C-494F-B362-E0BB9A7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TMS FDA Indications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585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799DBA-570A-6123-C2FF-C26F794BB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544734"/>
            <a:ext cx="11718536" cy="445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70815" indent="-170815"/>
            <a:r>
              <a:rPr lang="en-US" b="1" dirty="0"/>
              <a:t>MDD, severe, without psychotic features (single or recurrent episode) 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4A58B4-F365-D712-036B-A1F40CC1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TMS for Unipolar Depression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5681148-430B-0CB5-1FE7-A88D45B5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98" y="2073501"/>
            <a:ext cx="8072665" cy="29462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19565F-8221-2066-5CD1-AD9D8198CE1D}"/>
              </a:ext>
            </a:extLst>
          </p:cNvPr>
          <p:cNvSpPr txBox="1"/>
          <p:nvPr/>
        </p:nvSpPr>
        <p:spPr>
          <a:xfrm>
            <a:off x="498928" y="4807855"/>
            <a:ext cx="8254545" cy="34727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3200"/>
              </a:lnSpc>
              <a:spcBef>
                <a:spcPts val="1000"/>
              </a:spcBef>
            </a:pPr>
            <a:r>
              <a:rPr lang="en-US" b="1" dirty="0">
                <a:ea typeface="+mn-lt"/>
                <a:cs typeface="+mn-lt"/>
              </a:rPr>
              <a:t>Several RCTs and multiple meta-analyses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ts val="3200"/>
              </a:lnSpc>
              <a:spcBef>
                <a:spcPts val="1000"/>
              </a:spcBef>
            </a:pPr>
            <a:r>
              <a:rPr lang="en-US" b="1" dirty="0">
                <a:ea typeface="+mn-lt"/>
                <a:cs typeface="+mn-lt"/>
              </a:rPr>
              <a:t>Evidence supports superiority over sham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ts val="3200"/>
              </a:lnSpc>
              <a:spcBef>
                <a:spcPts val="1000"/>
              </a:spcBef>
            </a:pP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Overall Response Rate (50% reduction in symptoms):   41-56%</a:t>
            </a:r>
          </a:p>
          <a:p>
            <a:pPr>
              <a:lnSpc>
                <a:spcPts val="3200"/>
              </a:lnSpc>
              <a:spcBef>
                <a:spcPts val="1000"/>
              </a:spcBef>
            </a:pP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Overall Remission Rates (Most all symptoms resolved):  26-28%</a:t>
            </a:r>
          </a:p>
          <a:p>
            <a:pPr>
              <a:lnSpc>
                <a:spcPts val="3200"/>
              </a:lnSpc>
              <a:spcBef>
                <a:spcPts val="1000"/>
              </a:spcBef>
            </a:pPr>
            <a:endParaRPr lang="en-US" dirty="0">
              <a:ea typeface="+mn-lt"/>
              <a:cs typeface="+mn-lt"/>
            </a:endParaRPr>
          </a:p>
          <a:p>
            <a:pPr>
              <a:lnSpc>
                <a:spcPts val="3200"/>
              </a:lnSpc>
              <a:spcBef>
                <a:spcPts val="1000"/>
              </a:spcBef>
            </a:pPr>
            <a:endParaRPr lang="en-US" dirty="0">
              <a:ea typeface="+mn-lt"/>
              <a:cs typeface="+mn-lt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158B9-083F-E1D3-3CF8-9AD2DD29AB46}"/>
              </a:ext>
            </a:extLst>
          </p:cNvPr>
          <p:cNvSpPr txBox="1"/>
          <p:nvPr/>
        </p:nvSpPr>
        <p:spPr>
          <a:xfrm>
            <a:off x="8218715" y="6549572"/>
            <a:ext cx="277540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ea typeface="Calibri"/>
                <a:cs typeface="Calibri"/>
              </a:rPr>
              <a:t>Reference 7</a:t>
            </a: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53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5CB26EAD-96DF-9644-55CB-3B61D4196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007" y="1726163"/>
            <a:ext cx="9687035" cy="44508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CF3A23-9A4C-494F-B362-E0BB9A7C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Future – Maintenance TMS for Depression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5472ED-BC6C-5DAB-DE9D-A5DF1D1DF661}"/>
              </a:ext>
            </a:extLst>
          </p:cNvPr>
          <p:cNvSpPr txBox="1"/>
          <p:nvPr/>
        </p:nvSpPr>
        <p:spPr>
          <a:xfrm rot="10800000" flipV="1">
            <a:off x="127000" y="6479655"/>
            <a:ext cx="2031545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cs typeface="Calibri"/>
              </a:rPr>
              <a:t>Reference 13</a:t>
            </a:r>
          </a:p>
        </p:txBody>
      </p:sp>
    </p:spTree>
    <p:extLst>
      <p:ext uri="{BB962C8B-B14F-4D97-AF65-F5344CB8AC3E}">
        <p14:creationId xmlns:p14="http://schemas.microsoft.com/office/powerpoint/2010/main" val="230350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RIUM-PowerPoint-Template_Teammates" id="{CA473942-FB5D-4701-ADE6-7FFF753C2B14}" vid="{2BA835EF-4521-4865-A99A-C6971E358EDE}"/>
    </a:ext>
  </a:extLst>
</a:theme>
</file>

<file path=ppt/theme/theme3.xml><?xml version="1.0" encoding="utf-8"?>
<a:theme xmlns:a="http://schemas.openxmlformats.org/drawingml/2006/main" name="OffsetVTI">
  <a:themeElements>
    <a:clrScheme name="Custom 50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E2C50F3882F04BB2F24D2872C88F80" ma:contentTypeVersion="13" ma:contentTypeDescription="Create a new document." ma:contentTypeScope="" ma:versionID="653255a46d887c5d383e4b7679e31510">
  <xsd:schema xmlns:xsd="http://www.w3.org/2001/XMLSchema" xmlns:xs="http://www.w3.org/2001/XMLSchema" xmlns:p="http://schemas.microsoft.com/office/2006/metadata/properties" xmlns:ns1="http://schemas.microsoft.com/sharepoint/v3" xmlns:ns2="99259eee-424c-440a-a288-a5f7d4d996e5" xmlns:ns3="4e34d422-5c6a-4018-b441-2ff7bd942062" targetNamespace="http://schemas.microsoft.com/office/2006/metadata/properties" ma:root="true" ma:fieldsID="68d9d47c148dcc56b00b4f8660bc58ed" ns1:_="" ns2:_="" ns3:_="">
    <xsd:import namespace="http://schemas.microsoft.com/sharepoint/v3"/>
    <xsd:import namespace="99259eee-424c-440a-a288-a5f7d4d996e5"/>
    <xsd:import namespace="4e34d422-5c6a-4018-b441-2ff7bd9420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59eee-424c-440a-a288-a5f7d4d99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4d422-5c6a-4018-b441-2ff7bd9420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30531F1-9FED-4687-8095-B9D6B5FF5B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9259eee-424c-440a-a288-a5f7d4d996e5"/>
    <ds:schemaRef ds:uri="4e34d422-5c6a-4018-b441-2ff7bd9420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B68A34-8EE5-4948-BD30-FCBA6143FD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0F714D-C4CD-4695-9197-D23D3A69A04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2823</Words>
  <Application>Microsoft Office PowerPoint</Application>
  <PresentationFormat>Widescreen</PresentationFormat>
  <Paragraphs>279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AdvOT9b12cd41</vt:lpstr>
      <vt:lpstr>Arial</vt:lpstr>
      <vt:lpstr>Calibri</vt:lpstr>
      <vt:lpstr>Calibri Light</vt:lpstr>
      <vt:lpstr>Dante (Headings)2</vt:lpstr>
      <vt:lpstr>Georgia Pro</vt:lpstr>
      <vt:lpstr>Helvetica Neue</vt:lpstr>
      <vt:lpstr>Wingdings</vt:lpstr>
      <vt:lpstr>Wingdings 2</vt:lpstr>
      <vt:lpstr>Wingdings,Sans-Serif</vt:lpstr>
      <vt:lpstr>office theme</vt:lpstr>
      <vt:lpstr>Theme1</vt:lpstr>
      <vt:lpstr>OffsetVTI</vt:lpstr>
      <vt:lpstr>Transcranial Magnetic Stimulation Where are we now and where are we going?</vt:lpstr>
      <vt:lpstr>Disclosures</vt:lpstr>
      <vt:lpstr>PowerPoint Presentation</vt:lpstr>
      <vt:lpstr>What is Transcranial Magnetic Stimulation (TMS) ?</vt:lpstr>
      <vt:lpstr>TMS Devices </vt:lpstr>
      <vt:lpstr>Evolution of TMS</vt:lpstr>
      <vt:lpstr>TMS FDA Indications</vt:lpstr>
      <vt:lpstr>TMS for Unipolar Depression</vt:lpstr>
      <vt:lpstr>Future – Maintenance TMS for Depression</vt:lpstr>
      <vt:lpstr>Theta Burst TMS (TBS) </vt:lpstr>
      <vt:lpstr>TBS</vt:lpstr>
      <vt:lpstr>Future – SAINT Protocol</vt:lpstr>
      <vt:lpstr>Future – SAINT Protocol</vt:lpstr>
      <vt:lpstr>Future – SAINT Protocol using TBS</vt:lpstr>
      <vt:lpstr>TMS for OCD</vt:lpstr>
      <vt:lpstr>TMS for OCD</vt:lpstr>
      <vt:lpstr>TMS for OCD</vt:lpstr>
      <vt:lpstr>Future - TMS for PTSD</vt:lpstr>
      <vt:lpstr>Future - TMS for PTSD</vt:lpstr>
      <vt:lpstr>TMS to aid in Smoking Cessation</vt:lpstr>
      <vt:lpstr>TMS to aid in Smoking Cessation</vt:lpstr>
      <vt:lpstr>TMS to aid in Smoking Cessation</vt:lpstr>
      <vt:lpstr>TMS to aid in Smoking Cessation</vt:lpstr>
      <vt:lpstr>Future - TMS for Substance use disorders </vt:lpstr>
      <vt:lpstr>TMS in SUD – Target Identification</vt:lpstr>
      <vt:lpstr>Future - TMS for _______ 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Wilkins</dc:creator>
  <cp:lastModifiedBy>Emily Wilkins</cp:lastModifiedBy>
  <cp:revision>966</cp:revision>
  <dcterms:created xsi:type="dcterms:W3CDTF">2022-09-26T12:40:10Z</dcterms:created>
  <dcterms:modified xsi:type="dcterms:W3CDTF">2022-10-17T21:32:02Z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0x010100CAE2C50F3882F04BB2F24D2872C88F80</vt:lpwstr>
  </property>
</Properties>
</file>