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844" r:id="rId3"/>
    <p:sldId id="845" r:id="rId4"/>
    <p:sldId id="843" r:id="rId5"/>
    <p:sldId id="842" r:id="rId6"/>
    <p:sldId id="848" r:id="rId7"/>
    <p:sldId id="849" r:id="rId8"/>
    <p:sldId id="256" r:id="rId9"/>
    <p:sldId id="847" r:id="rId10"/>
    <p:sldId id="846" r:id="rId11"/>
    <p:sldId id="85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56" d="100"/>
          <a:sy n="156" d="100"/>
        </p:scale>
        <p:origin x="50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228289-8BBD-4F71-B353-832A79AD7944}"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54B47F62-FD93-468C-B566-91582317839C}">
      <dgm:prSet custT="1"/>
      <dgm:spPr/>
      <dgm:t>
        <a:bodyPr/>
        <a:lstStyle/>
        <a:p>
          <a:r>
            <a:rPr lang="en-US" sz="1200" b="0" i="0" baseline="0" dirty="0"/>
            <a:t>Patients with a suicide attempt are referred to the ZS Pathway from the inpatient treatment team or based on C-SSRS scoring</a:t>
          </a:r>
          <a:endParaRPr lang="en-US" sz="1200" dirty="0"/>
        </a:p>
      </dgm:t>
    </dgm:pt>
    <dgm:pt modelId="{D3D5B0B3-99DF-4E88-AF7B-581C1EF904B7}" type="parTrans" cxnId="{D2DBB0AD-3F8F-4EBF-8BFE-0647FB6DC6C4}">
      <dgm:prSet/>
      <dgm:spPr/>
      <dgm:t>
        <a:bodyPr/>
        <a:lstStyle/>
        <a:p>
          <a:endParaRPr lang="en-US"/>
        </a:p>
      </dgm:t>
    </dgm:pt>
    <dgm:pt modelId="{B93B008A-1329-4182-8137-4761AB1F0520}" type="sibTrans" cxnId="{D2DBB0AD-3F8F-4EBF-8BFE-0647FB6DC6C4}">
      <dgm:prSet/>
      <dgm:spPr/>
      <dgm:t>
        <a:bodyPr/>
        <a:lstStyle/>
        <a:p>
          <a:endParaRPr lang="en-US"/>
        </a:p>
      </dgm:t>
    </dgm:pt>
    <dgm:pt modelId="{46D11C5A-9E2E-4389-9609-C43750747E10}">
      <dgm:prSet custT="1"/>
      <dgm:spPr/>
      <dgm:t>
        <a:bodyPr/>
        <a:lstStyle/>
        <a:p>
          <a:r>
            <a:rPr lang="en-US" sz="1200" b="0" i="0" baseline="0" dirty="0"/>
            <a:t>Enrolled virtually or in person prior to  discharge from the inpatient unit</a:t>
          </a:r>
          <a:endParaRPr lang="en-US" sz="1200" dirty="0"/>
        </a:p>
      </dgm:t>
    </dgm:pt>
    <dgm:pt modelId="{ABBDA2F1-1CA9-4B34-A347-EB79E276A0A5}" type="parTrans" cxnId="{7F17B61A-9A4A-4E07-847F-1DDC2DD764C9}">
      <dgm:prSet/>
      <dgm:spPr/>
      <dgm:t>
        <a:bodyPr/>
        <a:lstStyle/>
        <a:p>
          <a:endParaRPr lang="en-US"/>
        </a:p>
      </dgm:t>
    </dgm:pt>
    <dgm:pt modelId="{F2D57109-A624-474E-B3DC-6B13199F27E9}" type="sibTrans" cxnId="{7F17B61A-9A4A-4E07-847F-1DDC2DD764C9}">
      <dgm:prSet/>
      <dgm:spPr/>
      <dgm:t>
        <a:bodyPr/>
        <a:lstStyle/>
        <a:p>
          <a:endParaRPr lang="en-US"/>
        </a:p>
      </dgm:t>
    </dgm:pt>
    <dgm:pt modelId="{9C2363BC-E349-4851-B52A-983A7922482A}">
      <dgm:prSet custT="1"/>
      <dgm:spPr/>
      <dgm:t>
        <a:bodyPr/>
        <a:lstStyle/>
        <a:p>
          <a:r>
            <a:rPr lang="en-US" sz="1200" b="0" i="0" baseline="0" dirty="0"/>
            <a:t>Follow up consists of an initial contact within 24 hours of discharge</a:t>
          </a:r>
          <a:endParaRPr lang="en-US" sz="1200" dirty="0"/>
        </a:p>
      </dgm:t>
    </dgm:pt>
    <dgm:pt modelId="{DDC332A0-BC66-4C9F-B52E-C4F23CFA5C4D}" type="parTrans" cxnId="{37802FAD-6030-49F0-8A6B-ACE2FE87DFB8}">
      <dgm:prSet/>
      <dgm:spPr/>
      <dgm:t>
        <a:bodyPr/>
        <a:lstStyle/>
        <a:p>
          <a:endParaRPr lang="en-US"/>
        </a:p>
      </dgm:t>
    </dgm:pt>
    <dgm:pt modelId="{25618523-5D9C-406F-AB14-87E02C28661E}" type="sibTrans" cxnId="{37802FAD-6030-49F0-8A6B-ACE2FE87DFB8}">
      <dgm:prSet/>
      <dgm:spPr/>
      <dgm:t>
        <a:bodyPr/>
        <a:lstStyle/>
        <a:p>
          <a:endParaRPr lang="en-US"/>
        </a:p>
      </dgm:t>
    </dgm:pt>
    <dgm:pt modelId="{3DD0A874-B604-4926-8E1C-9A49FBFBA8F7}">
      <dgm:prSet custT="1"/>
      <dgm:spPr/>
      <dgm:t>
        <a:bodyPr/>
        <a:lstStyle/>
        <a:p>
          <a:r>
            <a:rPr lang="en-US" sz="1200" b="0" i="0" baseline="0" dirty="0"/>
            <a:t>Subsequent contacts every day to every other until the patient connects with their outpatient provider/hospital follow up</a:t>
          </a:r>
          <a:endParaRPr lang="en-US" sz="1200" dirty="0"/>
        </a:p>
      </dgm:t>
    </dgm:pt>
    <dgm:pt modelId="{61B3454F-F7E2-41A1-9A08-77F58AE42A60}" type="parTrans" cxnId="{93B920C8-3299-476B-A6FA-4856F7F8A46D}">
      <dgm:prSet/>
      <dgm:spPr/>
      <dgm:t>
        <a:bodyPr/>
        <a:lstStyle/>
        <a:p>
          <a:endParaRPr lang="en-US"/>
        </a:p>
      </dgm:t>
    </dgm:pt>
    <dgm:pt modelId="{C1BE746D-E6E6-4FD1-BD65-1D0BBFD5AC4B}" type="sibTrans" cxnId="{93B920C8-3299-476B-A6FA-4856F7F8A46D}">
      <dgm:prSet/>
      <dgm:spPr/>
      <dgm:t>
        <a:bodyPr/>
        <a:lstStyle/>
        <a:p>
          <a:endParaRPr lang="en-US"/>
        </a:p>
      </dgm:t>
    </dgm:pt>
    <dgm:pt modelId="{9D211E5F-70D7-4064-997C-CE38C2239A74}">
      <dgm:prSet custT="1"/>
      <dgm:spPr/>
      <dgm:t>
        <a:bodyPr/>
        <a:lstStyle/>
        <a:p>
          <a:r>
            <a:rPr lang="en-US" sz="1200" b="0" i="0" baseline="0" dirty="0"/>
            <a:t>Continue following patient with caring contacts –via phone and postal –for 30-45 days after inpatient discharge</a:t>
          </a:r>
          <a:endParaRPr lang="en-US" sz="1200" dirty="0"/>
        </a:p>
      </dgm:t>
    </dgm:pt>
    <dgm:pt modelId="{F1675D47-F3FB-4C04-A2C5-CAA2142ACF75}" type="parTrans" cxnId="{34CEE49A-B0EF-4FC8-9BF7-9C377A6279A7}">
      <dgm:prSet/>
      <dgm:spPr/>
      <dgm:t>
        <a:bodyPr/>
        <a:lstStyle/>
        <a:p>
          <a:endParaRPr lang="en-US"/>
        </a:p>
      </dgm:t>
    </dgm:pt>
    <dgm:pt modelId="{0EC6BE0A-7F6C-4A76-92A5-2A9DA7E1B9C8}" type="sibTrans" cxnId="{34CEE49A-B0EF-4FC8-9BF7-9C377A6279A7}">
      <dgm:prSet/>
      <dgm:spPr/>
      <dgm:t>
        <a:bodyPr/>
        <a:lstStyle/>
        <a:p>
          <a:endParaRPr lang="en-US"/>
        </a:p>
      </dgm:t>
    </dgm:pt>
    <dgm:pt modelId="{F05E39EA-C56C-446D-9EC3-3AEBC3A5C6BA}" type="pres">
      <dgm:prSet presAssocID="{43228289-8BBD-4F71-B353-832A79AD7944}" presName="hierChild1" presStyleCnt="0">
        <dgm:presLayoutVars>
          <dgm:chPref val="1"/>
          <dgm:dir/>
          <dgm:animOne val="branch"/>
          <dgm:animLvl val="lvl"/>
          <dgm:resizeHandles/>
        </dgm:presLayoutVars>
      </dgm:prSet>
      <dgm:spPr/>
    </dgm:pt>
    <dgm:pt modelId="{328FDDC7-4724-4231-890A-87B71DC903F3}" type="pres">
      <dgm:prSet presAssocID="{54B47F62-FD93-468C-B566-91582317839C}" presName="hierRoot1" presStyleCnt="0"/>
      <dgm:spPr/>
    </dgm:pt>
    <dgm:pt modelId="{37A0F3D8-1854-4942-97ED-28234599AB7D}" type="pres">
      <dgm:prSet presAssocID="{54B47F62-FD93-468C-B566-91582317839C}" presName="composite" presStyleCnt="0"/>
      <dgm:spPr/>
    </dgm:pt>
    <dgm:pt modelId="{2DA79A27-14F9-49B5-B18A-C182A37C0744}" type="pres">
      <dgm:prSet presAssocID="{54B47F62-FD93-468C-B566-91582317839C}" presName="background" presStyleLbl="node0" presStyleIdx="0" presStyleCnt="5"/>
      <dgm:spPr/>
    </dgm:pt>
    <dgm:pt modelId="{3773E12C-96F0-42F6-8E70-E9D14EB5E483}" type="pres">
      <dgm:prSet presAssocID="{54B47F62-FD93-468C-B566-91582317839C}" presName="text" presStyleLbl="fgAcc0" presStyleIdx="0" presStyleCnt="5" custScaleY="179437">
        <dgm:presLayoutVars>
          <dgm:chPref val="3"/>
        </dgm:presLayoutVars>
      </dgm:prSet>
      <dgm:spPr/>
    </dgm:pt>
    <dgm:pt modelId="{7BDC7A4D-7588-49A7-95FD-86EE6B0C1659}" type="pres">
      <dgm:prSet presAssocID="{54B47F62-FD93-468C-B566-91582317839C}" presName="hierChild2" presStyleCnt="0"/>
      <dgm:spPr/>
    </dgm:pt>
    <dgm:pt modelId="{A91D1CC7-F9DE-4F9E-A10B-B4DE7B966154}" type="pres">
      <dgm:prSet presAssocID="{46D11C5A-9E2E-4389-9609-C43750747E10}" presName="hierRoot1" presStyleCnt="0"/>
      <dgm:spPr/>
    </dgm:pt>
    <dgm:pt modelId="{49AD3462-9434-4765-83CE-2CA8E76BCE17}" type="pres">
      <dgm:prSet presAssocID="{46D11C5A-9E2E-4389-9609-C43750747E10}" presName="composite" presStyleCnt="0"/>
      <dgm:spPr/>
    </dgm:pt>
    <dgm:pt modelId="{7835651D-85A6-4AE0-815E-EA53C807C698}" type="pres">
      <dgm:prSet presAssocID="{46D11C5A-9E2E-4389-9609-C43750747E10}" presName="background" presStyleLbl="node0" presStyleIdx="1" presStyleCnt="5"/>
      <dgm:spPr/>
    </dgm:pt>
    <dgm:pt modelId="{E58434D5-A009-46DA-A5B3-AB6F066868B4}" type="pres">
      <dgm:prSet presAssocID="{46D11C5A-9E2E-4389-9609-C43750747E10}" presName="text" presStyleLbl="fgAcc0" presStyleIdx="1" presStyleCnt="5" custScaleY="171250">
        <dgm:presLayoutVars>
          <dgm:chPref val="3"/>
        </dgm:presLayoutVars>
      </dgm:prSet>
      <dgm:spPr/>
    </dgm:pt>
    <dgm:pt modelId="{B19CBEA0-6653-4BF7-842D-4512FE9A1BC1}" type="pres">
      <dgm:prSet presAssocID="{46D11C5A-9E2E-4389-9609-C43750747E10}" presName="hierChild2" presStyleCnt="0"/>
      <dgm:spPr/>
    </dgm:pt>
    <dgm:pt modelId="{33DF790A-A812-475F-B7EB-017F5EB2049A}" type="pres">
      <dgm:prSet presAssocID="{9C2363BC-E349-4851-B52A-983A7922482A}" presName="hierRoot1" presStyleCnt="0"/>
      <dgm:spPr/>
    </dgm:pt>
    <dgm:pt modelId="{134F6ACD-46D4-4C76-A8EF-210C7D5684D3}" type="pres">
      <dgm:prSet presAssocID="{9C2363BC-E349-4851-B52A-983A7922482A}" presName="composite" presStyleCnt="0"/>
      <dgm:spPr/>
    </dgm:pt>
    <dgm:pt modelId="{F1DB43BE-224B-40D4-A94A-ACB8948391FC}" type="pres">
      <dgm:prSet presAssocID="{9C2363BC-E349-4851-B52A-983A7922482A}" presName="background" presStyleLbl="node0" presStyleIdx="2" presStyleCnt="5"/>
      <dgm:spPr/>
    </dgm:pt>
    <dgm:pt modelId="{8CCE3807-CA06-41BE-8C4C-D542CA81F427}" type="pres">
      <dgm:prSet presAssocID="{9C2363BC-E349-4851-B52A-983A7922482A}" presName="text" presStyleLbl="fgAcc0" presStyleIdx="2" presStyleCnt="5" custScaleY="157754">
        <dgm:presLayoutVars>
          <dgm:chPref val="3"/>
        </dgm:presLayoutVars>
      </dgm:prSet>
      <dgm:spPr/>
    </dgm:pt>
    <dgm:pt modelId="{8E1A52EB-0740-416D-8A7F-01B91F95F881}" type="pres">
      <dgm:prSet presAssocID="{9C2363BC-E349-4851-B52A-983A7922482A}" presName="hierChild2" presStyleCnt="0"/>
      <dgm:spPr/>
    </dgm:pt>
    <dgm:pt modelId="{292D7815-40DB-4073-A271-A0C1A3BCB4EA}" type="pres">
      <dgm:prSet presAssocID="{3DD0A874-B604-4926-8E1C-9A49FBFBA8F7}" presName="hierRoot1" presStyleCnt="0"/>
      <dgm:spPr/>
    </dgm:pt>
    <dgm:pt modelId="{05D549F0-A2F5-4F42-ACBE-512CBD6DBB53}" type="pres">
      <dgm:prSet presAssocID="{3DD0A874-B604-4926-8E1C-9A49FBFBA8F7}" presName="composite" presStyleCnt="0"/>
      <dgm:spPr/>
    </dgm:pt>
    <dgm:pt modelId="{89D58B42-B943-42D9-BC49-2D89C2E734E8}" type="pres">
      <dgm:prSet presAssocID="{3DD0A874-B604-4926-8E1C-9A49FBFBA8F7}" presName="background" presStyleLbl="node0" presStyleIdx="3" presStyleCnt="5"/>
      <dgm:spPr/>
    </dgm:pt>
    <dgm:pt modelId="{731C86B9-5295-45A8-96CE-8A7C30DC44B9}" type="pres">
      <dgm:prSet presAssocID="{3DD0A874-B604-4926-8E1C-9A49FBFBA8F7}" presName="text" presStyleLbl="fgAcc0" presStyleIdx="3" presStyleCnt="5" custScaleY="189775">
        <dgm:presLayoutVars>
          <dgm:chPref val="3"/>
        </dgm:presLayoutVars>
      </dgm:prSet>
      <dgm:spPr/>
    </dgm:pt>
    <dgm:pt modelId="{ACF28E8C-43B8-4BF5-9D98-195B0285D652}" type="pres">
      <dgm:prSet presAssocID="{3DD0A874-B604-4926-8E1C-9A49FBFBA8F7}" presName="hierChild2" presStyleCnt="0"/>
      <dgm:spPr/>
    </dgm:pt>
    <dgm:pt modelId="{FD58DB64-6FFD-4A24-B127-B4D1B2CD5661}" type="pres">
      <dgm:prSet presAssocID="{9D211E5F-70D7-4064-997C-CE38C2239A74}" presName="hierRoot1" presStyleCnt="0"/>
      <dgm:spPr/>
    </dgm:pt>
    <dgm:pt modelId="{8DA90CA9-12A7-4056-BE85-8399E95B02C5}" type="pres">
      <dgm:prSet presAssocID="{9D211E5F-70D7-4064-997C-CE38C2239A74}" presName="composite" presStyleCnt="0"/>
      <dgm:spPr/>
    </dgm:pt>
    <dgm:pt modelId="{AA22F163-F599-443A-B790-675E73235377}" type="pres">
      <dgm:prSet presAssocID="{9D211E5F-70D7-4064-997C-CE38C2239A74}" presName="background" presStyleLbl="node0" presStyleIdx="4" presStyleCnt="5"/>
      <dgm:spPr/>
    </dgm:pt>
    <dgm:pt modelId="{3E5FE792-B80C-41D2-8F25-E854E1D88EA5}" type="pres">
      <dgm:prSet presAssocID="{9D211E5F-70D7-4064-997C-CE38C2239A74}" presName="text" presStyleLbl="fgAcc0" presStyleIdx="4" presStyleCnt="5" custScaleY="182637" custLinFactNeighborX="-3636" custLinFactNeighborY="746">
        <dgm:presLayoutVars>
          <dgm:chPref val="3"/>
        </dgm:presLayoutVars>
      </dgm:prSet>
      <dgm:spPr/>
    </dgm:pt>
    <dgm:pt modelId="{00FA1656-68E3-4078-9AC1-AA421C6835CB}" type="pres">
      <dgm:prSet presAssocID="{9D211E5F-70D7-4064-997C-CE38C2239A74}" presName="hierChild2" presStyleCnt="0"/>
      <dgm:spPr/>
    </dgm:pt>
  </dgm:ptLst>
  <dgm:cxnLst>
    <dgm:cxn modelId="{7F17B61A-9A4A-4E07-847F-1DDC2DD764C9}" srcId="{43228289-8BBD-4F71-B353-832A79AD7944}" destId="{46D11C5A-9E2E-4389-9609-C43750747E10}" srcOrd="1" destOrd="0" parTransId="{ABBDA2F1-1CA9-4B34-A347-EB79E276A0A5}" sibTransId="{F2D57109-A624-474E-B3DC-6B13199F27E9}"/>
    <dgm:cxn modelId="{50C31368-8E75-45AE-A1A3-38EF533A44E0}" type="presOf" srcId="{54B47F62-FD93-468C-B566-91582317839C}" destId="{3773E12C-96F0-42F6-8E70-E9D14EB5E483}" srcOrd="0" destOrd="0" presId="urn:microsoft.com/office/officeart/2005/8/layout/hierarchy1"/>
    <dgm:cxn modelId="{5F1C1D6B-4C96-46E5-B1D6-52A906078909}" type="presOf" srcId="{9C2363BC-E349-4851-B52A-983A7922482A}" destId="{8CCE3807-CA06-41BE-8C4C-D542CA81F427}" srcOrd="0" destOrd="0" presId="urn:microsoft.com/office/officeart/2005/8/layout/hierarchy1"/>
    <dgm:cxn modelId="{3FD5298B-13C3-45AC-B0C6-20DFD23AC10B}" type="presOf" srcId="{46D11C5A-9E2E-4389-9609-C43750747E10}" destId="{E58434D5-A009-46DA-A5B3-AB6F066868B4}" srcOrd="0" destOrd="0" presId="urn:microsoft.com/office/officeart/2005/8/layout/hierarchy1"/>
    <dgm:cxn modelId="{34CEE49A-B0EF-4FC8-9BF7-9C377A6279A7}" srcId="{43228289-8BBD-4F71-B353-832A79AD7944}" destId="{9D211E5F-70D7-4064-997C-CE38C2239A74}" srcOrd="4" destOrd="0" parTransId="{F1675D47-F3FB-4C04-A2C5-CAA2142ACF75}" sibTransId="{0EC6BE0A-7F6C-4A76-92A5-2A9DA7E1B9C8}"/>
    <dgm:cxn modelId="{37802FAD-6030-49F0-8A6B-ACE2FE87DFB8}" srcId="{43228289-8BBD-4F71-B353-832A79AD7944}" destId="{9C2363BC-E349-4851-B52A-983A7922482A}" srcOrd="2" destOrd="0" parTransId="{DDC332A0-BC66-4C9F-B52E-C4F23CFA5C4D}" sibTransId="{25618523-5D9C-406F-AB14-87E02C28661E}"/>
    <dgm:cxn modelId="{D2DBB0AD-3F8F-4EBF-8BFE-0647FB6DC6C4}" srcId="{43228289-8BBD-4F71-B353-832A79AD7944}" destId="{54B47F62-FD93-468C-B566-91582317839C}" srcOrd="0" destOrd="0" parTransId="{D3D5B0B3-99DF-4E88-AF7B-581C1EF904B7}" sibTransId="{B93B008A-1329-4182-8137-4761AB1F0520}"/>
    <dgm:cxn modelId="{FDD05EBD-9D68-4365-B47D-55ABD21C509A}" type="presOf" srcId="{9D211E5F-70D7-4064-997C-CE38C2239A74}" destId="{3E5FE792-B80C-41D2-8F25-E854E1D88EA5}" srcOrd="0" destOrd="0" presId="urn:microsoft.com/office/officeart/2005/8/layout/hierarchy1"/>
    <dgm:cxn modelId="{93B920C8-3299-476B-A6FA-4856F7F8A46D}" srcId="{43228289-8BBD-4F71-B353-832A79AD7944}" destId="{3DD0A874-B604-4926-8E1C-9A49FBFBA8F7}" srcOrd="3" destOrd="0" parTransId="{61B3454F-F7E2-41A1-9A08-77F58AE42A60}" sibTransId="{C1BE746D-E6E6-4FD1-BD65-1D0BBFD5AC4B}"/>
    <dgm:cxn modelId="{3406D3DE-978A-4504-9D4D-79D4A1AA7CD4}" type="presOf" srcId="{3DD0A874-B604-4926-8E1C-9A49FBFBA8F7}" destId="{731C86B9-5295-45A8-96CE-8A7C30DC44B9}" srcOrd="0" destOrd="0" presId="urn:microsoft.com/office/officeart/2005/8/layout/hierarchy1"/>
    <dgm:cxn modelId="{B2F861E0-13A4-4C0F-A612-1BC103D3CF2A}" type="presOf" srcId="{43228289-8BBD-4F71-B353-832A79AD7944}" destId="{F05E39EA-C56C-446D-9EC3-3AEBC3A5C6BA}" srcOrd="0" destOrd="0" presId="urn:microsoft.com/office/officeart/2005/8/layout/hierarchy1"/>
    <dgm:cxn modelId="{8AE98A08-F1BF-4EEA-9F81-E29D53614C39}" type="presParOf" srcId="{F05E39EA-C56C-446D-9EC3-3AEBC3A5C6BA}" destId="{328FDDC7-4724-4231-890A-87B71DC903F3}" srcOrd="0" destOrd="0" presId="urn:microsoft.com/office/officeart/2005/8/layout/hierarchy1"/>
    <dgm:cxn modelId="{5231971C-D0BD-4663-B413-76C04BB6F5E8}" type="presParOf" srcId="{328FDDC7-4724-4231-890A-87B71DC903F3}" destId="{37A0F3D8-1854-4942-97ED-28234599AB7D}" srcOrd="0" destOrd="0" presId="urn:microsoft.com/office/officeart/2005/8/layout/hierarchy1"/>
    <dgm:cxn modelId="{D10C2549-2A45-45A5-BDEA-1D1481E988B0}" type="presParOf" srcId="{37A0F3D8-1854-4942-97ED-28234599AB7D}" destId="{2DA79A27-14F9-49B5-B18A-C182A37C0744}" srcOrd="0" destOrd="0" presId="urn:microsoft.com/office/officeart/2005/8/layout/hierarchy1"/>
    <dgm:cxn modelId="{05C175F9-CFE7-4B75-8BA7-70DC0E87473E}" type="presParOf" srcId="{37A0F3D8-1854-4942-97ED-28234599AB7D}" destId="{3773E12C-96F0-42F6-8E70-E9D14EB5E483}" srcOrd="1" destOrd="0" presId="urn:microsoft.com/office/officeart/2005/8/layout/hierarchy1"/>
    <dgm:cxn modelId="{6589B901-07E7-440D-AEF4-67B15C892157}" type="presParOf" srcId="{328FDDC7-4724-4231-890A-87B71DC903F3}" destId="{7BDC7A4D-7588-49A7-95FD-86EE6B0C1659}" srcOrd="1" destOrd="0" presId="urn:microsoft.com/office/officeart/2005/8/layout/hierarchy1"/>
    <dgm:cxn modelId="{08D876E1-29FA-4101-A90F-8942054F6994}" type="presParOf" srcId="{F05E39EA-C56C-446D-9EC3-3AEBC3A5C6BA}" destId="{A91D1CC7-F9DE-4F9E-A10B-B4DE7B966154}" srcOrd="1" destOrd="0" presId="urn:microsoft.com/office/officeart/2005/8/layout/hierarchy1"/>
    <dgm:cxn modelId="{50FE01CD-A824-48C3-9C54-B18B1F11959D}" type="presParOf" srcId="{A91D1CC7-F9DE-4F9E-A10B-B4DE7B966154}" destId="{49AD3462-9434-4765-83CE-2CA8E76BCE17}" srcOrd="0" destOrd="0" presId="urn:microsoft.com/office/officeart/2005/8/layout/hierarchy1"/>
    <dgm:cxn modelId="{CC67587D-57F1-44B9-9461-17DEF65B5AE7}" type="presParOf" srcId="{49AD3462-9434-4765-83CE-2CA8E76BCE17}" destId="{7835651D-85A6-4AE0-815E-EA53C807C698}" srcOrd="0" destOrd="0" presId="urn:microsoft.com/office/officeart/2005/8/layout/hierarchy1"/>
    <dgm:cxn modelId="{A365F442-A15A-4F48-B672-95E3C10E932A}" type="presParOf" srcId="{49AD3462-9434-4765-83CE-2CA8E76BCE17}" destId="{E58434D5-A009-46DA-A5B3-AB6F066868B4}" srcOrd="1" destOrd="0" presId="urn:microsoft.com/office/officeart/2005/8/layout/hierarchy1"/>
    <dgm:cxn modelId="{B5694030-DECB-487F-961D-D0F7543E3CD0}" type="presParOf" srcId="{A91D1CC7-F9DE-4F9E-A10B-B4DE7B966154}" destId="{B19CBEA0-6653-4BF7-842D-4512FE9A1BC1}" srcOrd="1" destOrd="0" presId="urn:microsoft.com/office/officeart/2005/8/layout/hierarchy1"/>
    <dgm:cxn modelId="{B42EC51F-890C-4BBF-B74B-C3558092F9D3}" type="presParOf" srcId="{F05E39EA-C56C-446D-9EC3-3AEBC3A5C6BA}" destId="{33DF790A-A812-475F-B7EB-017F5EB2049A}" srcOrd="2" destOrd="0" presId="urn:microsoft.com/office/officeart/2005/8/layout/hierarchy1"/>
    <dgm:cxn modelId="{1D64DF05-A433-4694-80AE-6EFCA509B8C9}" type="presParOf" srcId="{33DF790A-A812-475F-B7EB-017F5EB2049A}" destId="{134F6ACD-46D4-4C76-A8EF-210C7D5684D3}" srcOrd="0" destOrd="0" presId="urn:microsoft.com/office/officeart/2005/8/layout/hierarchy1"/>
    <dgm:cxn modelId="{5E653E79-D6A6-4229-BB41-BDDB53839DDC}" type="presParOf" srcId="{134F6ACD-46D4-4C76-A8EF-210C7D5684D3}" destId="{F1DB43BE-224B-40D4-A94A-ACB8948391FC}" srcOrd="0" destOrd="0" presId="urn:microsoft.com/office/officeart/2005/8/layout/hierarchy1"/>
    <dgm:cxn modelId="{FF046EE9-9C00-4450-A9D3-27C1E50C795A}" type="presParOf" srcId="{134F6ACD-46D4-4C76-A8EF-210C7D5684D3}" destId="{8CCE3807-CA06-41BE-8C4C-D542CA81F427}" srcOrd="1" destOrd="0" presId="urn:microsoft.com/office/officeart/2005/8/layout/hierarchy1"/>
    <dgm:cxn modelId="{B9B70C9A-F64F-4336-B8C4-655F9E650D16}" type="presParOf" srcId="{33DF790A-A812-475F-B7EB-017F5EB2049A}" destId="{8E1A52EB-0740-416D-8A7F-01B91F95F881}" srcOrd="1" destOrd="0" presId="urn:microsoft.com/office/officeart/2005/8/layout/hierarchy1"/>
    <dgm:cxn modelId="{EE0BA1EB-CBF1-4D3C-BEAF-A3ACDF04603D}" type="presParOf" srcId="{F05E39EA-C56C-446D-9EC3-3AEBC3A5C6BA}" destId="{292D7815-40DB-4073-A271-A0C1A3BCB4EA}" srcOrd="3" destOrd="0" presId="urn:microsoft.com/office/officeart/2005/8/layout/hierarchy1"/>
    <dgm:cxn modelId="{969CE283-675F-4B3D-8E13-34A5CC7A2116}" type="presParOf" srcId="{292D7815-40DB-4073-A271-A0C1A3BCB4EA}" destId="{05D549F0-A2F5-4F42-ACBE-512CBD6DBB53}" srcOrd="0" destOrd="0" presId="urn:microsoft.com/office/officeart/2005/8/layout/hierarchy1"/>
    <dgm:cxn modelId="{F4F2B057-43E0-4A9B-9601-8FD29207A6E2}" type="presParOf" srcId="{05D549F0-A2F5-4F42-ACBE-512CBD6DBB53}" destId="{89D58B42-B943-42D9-BC49-2D89C2E734E8}" srcOrd="0" destOrd="0" presId="urn:microsoft.com/office/officeart/2005/8/layout/hierarchy1"/>
    <dgm:cxn modelId="{29CE6896-12FE-4790-81F4-330EC319C8CF}" type="presParOf" srcId="{05D549F0-A2F5-4F42-ACBE-512CBD6DBB53}" destId="{731C86B9-5295-45A8-96CE-8A7C30DC44B9}" srcOrd="1" destOrd="0" presId="urn:microsoft.com/office/officeart/2005/8/layout/hierarchy1"/>
    <dgm:cxn modelId="{53822D25-9175-47BB-A0E0-AFAFD76C5D3C}" type="presParOf" srcId="{292D7815-40DB-4073-A271-A0C1A3BCB4EA}" destId="{ACF28E8C-43B8-4BF5-9D98-195B0285D652}" srcOrd="1" destOrd="0" presId="urn:microsoft.com/office/officeart/2005/8/layout/hierarchy1"/>
    <dgm:cxn modelId="{BD829368-2A69-4860-B952-70AFF65C4626}" type="presParOf" srcId="{F05E39EA-C56C-446D-9EC3-3AEBC3A5C6BA}" destId="{FD58DB64-6FFD-4A24-B127-B4D1B2CD5661}" srcOrd="4" destOrd="0" presId="urn:microsoft.com/office/officeart/2005/8/layout/hierarchy1"/>
    <dgm:cxn modelId="{95292CD9-5BC7-411C-BC11-EB0557BDDA71}" type="presParOf" srcId="{FD58DB64-6FFD-4A24-B127-B4D1B2CD5661}" destId="{8DA90CA9-12A7-4056-BE85-8399E95B02C5}" srcOrd="0" destOrd="0" presId="urn:microsoft.com/office/officeart/2005/8/layout/hierarchy1"/>
    <dgm:cxn modelId="{E18CE164-9FDD-41CC-8D02-36BBDEB34A7D}" type="presParOf" srcId="{8DA90CA9-12A7-4056-BE85-8399E95B02C5}" destId="{AA22F163-F599-443A-B790-675E73235377}" srcOrd="0" destOrd="0" presId="urn:microsoft.com/office/officeart/2005/8/layout/hierarchy1"/>
    <dgm:cxn modelId="{3989A0FF-65EF-4158-AF42-5931967105C7}" type="presParOf" srcId="{8DA90CA9-12A7-4056-BE85-8399E95B02C5}" destId="{3E5FE792-B80C-41D2-8F25-E854E1D88EA5}" srcOrd="1" destOrd="0" presId="urn:microsoft.com/office/officeart/2005/8/layout/hierarchy1"/>
    <dgm:cxn modelId="{DD0DDB5A-3502-4DBD-A80F-65454EB439D7}" type="presParOf" srcId="{FD58DB64-6FFD-4A24-B127-B4D1B2CD5661}" destId="{00FA1656-68E3-4078-9AC1-AA421C6835C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9B1933-F6E7-498F-8B2A-1ED6AFB04F3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44FE4C3-C5CE-4D52-9748-AE3F50BE5353}">
      <dgm:prSet/>
      <dgm:spPr/>
      <dgm:t>
        <a:bodyPr/>
        <a:lstStyle/>
        <a:p>
          <a:r>
            <a:rPr lang="en-US" b="0" i="0" baseline="0"/>
            <a:t>Throughout the time period of 1/20 –6/21, emergency room visits dropped by 62% for those patients enrolled in the Zero Suicide Pathway</a:t>
          </a:r>
          <a:endParaRPr lang="en-US"/>
        </a:p>
      </dgm:t>
    </dgm:pt>
    <dgm:pt modelId="{025E9D4C-24F9-473B-812B-DB006D063DCC}" type="parTrans" cxnId="{0FFE7DE5-0FEF-4465-B97D-AA53DDCF283B}">
      <dgm:prSet/>
      <dgm:spPr/>
      <dgm:t>
        <a:bodyPr/>
        <a:lstStyle/>
        <a:p>
          <a:endParaRPr lang="en-US"/>
        </a:p>
      </dgm:t>
    </dgm:pt>
    <dgm:pt modelId="{9F47FAED-9D5A-4B7E-A0B3-F0C63AADF5E5}" type="sibTrans" cxnId="{0FFE7DE5-0FEF-4465-B97D-AA53DDCF283B}">
      <dgm:prSet/>
      <dgm:spPr/>
      <dgm:t>
        <a:bodyPr/>
        <a:lstStyle/>
        <a:p>
          <a:endParaRPr lang="en-US"/>
        </a:p>
      </dgm:t>
    </dgm:pt>
    <dgm:pt modelId="{F93B57E1-28F5-4AE7-A84D-52D4083D8DF6}">
      <dgm:prSet/>
      <dgm:spPr/>
      <dgm:t>
        <a:bodyPr/>
        <a:lstStyle/>
        <a:p>
          <a:r>
            <a:rPr lang="en-US" b="0" i="0" baseline="0"/>
            <a:t>Emergency Department billing charges dropped by 69%</a:t>
          </a:r>
          <a:endParaRPr lang="en-US"/>
        </a:p>
      </dgm:t>
    </dgm:pt>
    <dgm:pt modelId="{CD4E5086-020C-41F0-BE7D-5508A45CDDFB}" type="parTrans" cxnId="{40B6FD76-7D32-4EDF-A147-2B0AFE9826AF}">
      <dgm:prSet/>
      <dgm:spPr/>
      <dgm:t>
        <a:bodyPr/>
        <a:lstStyle/>
        <a:p>
          <a:endParaRPr lang="en-US"/>
        </a:p>
      </dgm:t>
    </dgm:pt>
    <dgm:pt modelId="{1EA8C2B6-D986-419B-B716-D4AD0A3FFC3B}" type="sibTrans" cxnId="{40B6FD76-7D32-4EDF-A147-2B0AFE9826AF}">
      <dgm:prSet/>
      <dgm:spPr/>
      <dgm:t>
        <a:bodyPr/>
        <a:lstStyle/>
        <a:p>
          <a:endParaRPr lang="en-US"/>
        </a:p>
      </dgm:t>
    </dgm:pt>
    <dgm:pt modelId="{BB124B7A-B6F6-4462-BDB9-8CD3946F0174}">
      <dgm:prSet/>
      <dgm:spPr/>
      <dgm:t>
        <a:bodyPr/>
        <a:lstStyle/>
        <a:p>
          <a:r>
            <a:rPr lang="en-US" b="0" i="0" baseline="0"/>
            <a:t>Reported suicidal ideation in this high-risk population dropped by 98%</a:t>
          </a:r>
          <a:endParaRPr lang="en-US"/>
        </a:p>
      </dgm:t>
    </dgm:pt>
    <dgm:pt modelId="{AE27B71E-FCC9-4B87-B2DA-B914AB55CBEF}" type="parTrans" cxnId="{B93904F3-3750-4AB0-B392-D32A025723BB}">
      <dgm:prSet/>
      <dgm:spPr/>
      <dgm:t>
        <a:bodyPr/>
        <a:lstStyle/>
        <a:p>
          <a:endParaRPr lang="en-US"/>
        </a:p>
      </dgm:t>
    </dgm:pt>
    <dgm:pt modelId="{39F35EDE-8F06-46AF-AC4B-1CF6521F99AB}" type="sibTrans" cxnId="{B93904F3-3750-4AB0-B392-D32A025723BB}">
      <dgm:prSet/>
      <dgm:spPr/>
      <dgm:t>
        <a:bodyPr/>
        <a:lstStyle/>
        <a:p>
          <a:endParaRPr lang="en-US"/>
        </a:p>
      </dgm:t>
    </dgm:pt>
    <dgm:pt modelId="{720B7693-498F-4E74-8AF8-2595AD215D74}">
      <dgm:prSet/>
      <dgm:spPr/>
      <dgm:t>
        <a:bodyPr/>
        <a:lstStyle/>
        <a:p>
          <a:r>
            <a:rPr lang="fr-FR" b="0" i="0" baseline="0"/>
            <a:t>Inpatient psychiatric visits dropped 64%</a:t>
          </a:r>
          <a:endParaRPr lang="en-US"/>
        </a:p>
      </dgm:t>
    </dgm:pt>
    <dgm:pt modelId="{DC0F3885-52D2-4C5C-A9A7-92875D7B9E96}" type="parTrans" cxnId="{042FBD76-BF36-403D-81A3-618CB4E717D8}">
      <dgm:prSet/>
      <dgm:spPr/>
      <dgm:t>
        <a:bodyPr/>
        <a:lstStyle/>
        <a:p>
          <a:endParaRPr lang="en-US"/>
        </a:p>
      </dgm:t>
    </dgm:pt>
    <dgm:pt modelId="{12FF52B0-AA2F-4ED7-B345-EC3E4C68BE72}" type="sibTrans" cxnId="{042FBD76-BF36-403D-81A3-618CB4E717D8}">
      <dgm:prSet/>
      <dgm:spPr/>
      <dgm:t>
        <a:bodyPr/>
        <a:lstStyle/>
        <a:p>
          <a:endParaRPr lang="en-US"/>
        </a:p>
      </dgm:t>
    </dgm:pt>
    <dgm:pt modelId="{6DEA4843-1B5A-4D90-839C-6569437C294D}">
      <dgm:prSet/>
      <dgm:spPr/>
      <dgm:t>
        <a:bodyPr/>
        <a:lstStyle/>
        <a:p>
          <a:r>
            <a:rPr lang="en-US" b="0" i="0" baseline="0"/>
            <a:t>Inpatient psychiatric billing charges dropped by 76%</a:t>
          </a:r>
          <a:endParaRPr lang="en-US"/>
        </a:p>
      </dgm:t>
    </dgm:pt>
    <dgm:pt modelId="{6127EEDA-08C4-41E9-905E-A7D14713AD3D}" type="parTrans" cxnId="{DE54317C-275C-4584-8B34-88B09516B5B0}">
      <dgm:prSet/>
      <dgm:spPr/>
      <dgm:t>
        <a:bodyPr/>
        <a:lstStyle/>
        <a:p>
          <a:endParaRPr lang="en-US"/>
        </a:p>
      </dgm:t>
    </dgm:pt>
    <dgm:pt modelId="{F4566A6D-A8AF-42A4-A8B2-33F5321B838C}" type="sibTrans" cxnId="{DE54317C-275C-4584-8B34-88B09516B5B0}">
      <dgm:prSet/>
      <dgm:spPr/>
      <dgm:t>
        <a:bodyPr/>
        <a:lstStyle/>
        <a:p>
          <a:endParaRPr lang="en-US"/>
        </a:p>
      </dgm:t>
    </dgm:pt>
    <dgm:pt modelId="{B2BE5E65-4BA6-4514-9132-83D81E0707B5}">
      <dgm:prSet/>
      <dgm:spPr/>
      <dgm:t>
        <a:bodyPr/>
        <a:lstStyle/>
        <a:p>
          <a:r>
            <a:rPr lang="en-US" b="0" i="0" baseline="0"/>
            <a:t>Overall monetary savings totaled $7,387,373 of unneeded behavioral health care</a:t>
          </a:r>
          <a:endParaRPr lang="en-US"/>
        </a:p>
      </dgm:t>
    </dgm:pt>
    <dgm:pt modelId="{20A246B9-5F57-44F6-82EF-DB3046167532}" type="parTrans" cxnId="{24C60CE6-18E5-4646-94FF-0B6AB7726C3A}">
      <dgm:prSet/>
      <dgm:spPr/>
      <dgm:t>
        <a:bodyPr/>
        <a:lstStyle/>
        <a:p>
          <a:endParaRPr lang="en-US"/>
        </a:p>
      </dgm:t>
    </dgm:pt>
    <dgm:pt modelId="{4B9627B5-286E-42BC-9600-7D7E7B2B47B3}" type="sibTrans" cxnId="{24C60CE6-18E5-4646-94FF-0B6AB7726C3A}">
      <dgm:prSet/>
      <dgm:spPr/>
      <dgm:t>
        <a:bodyPr/>
        <a:lstStyle/>
        <a:p>
          <a:endParaRPr lang="en-US"/>
        </a:p>
      </dgm:t>
    </dgm:pt>
    <dgm:pt modelId="{3564883E-0621-4918-B63D-F3D0854B09C3}" type="pres">
      <dgm:prSet presAssocID="{539B1933-F6E7-498F-8B2A-1ED6AFB04F3C}" presName="linear" presStyleCnt="0">
        <dgm:presLayoutVars>
          <dgm:animLvl val="lvl"/>
          <dgm:resizeHandles val="exact"/>
        </dgm:presLayoutVars>
      </dgm:prSet>
      <dgm:spPr/>
    </dgm:pt>
    <dgm:pt modelId="{DB7E9AED-BB0F-4D6E-9D96-406BAF18C226}" type="pres">
      <dgm:prSet presAssocID="{744FE4C3-C5CE-4D52-9748-AE3F50BE5353}" presName="parentText" presStyleLbl="node1" presStyleIdx="0" presStyleCnt="6">
        <dgm:presLayoutVars>
          <dgm:chMax val="0"/>
          <dgm:bulletEnabled val="1"/>
        </dgm:presLayoutVars>
      </dgm:prSet>
      <dgm:spPr/>
    </dgm:pt>
    <dgm:pt modelId="{93AE9FC4-1B38-465C-816E-64DAA8AAFADF}" type="pres">
      <dgm:prSet presAssocID="{9F47FAED-9D5A-4B7E-A0B3-F0C63AADF5E5}" presName="spacer" presStyleCnt="0"/>
      <dgm:spPr/>
    </dgm:pt>
    <dgm:pt modelId="{3357B763-3F89-4494-9E32-4AEB894E7581}" type="pres">
      <dgm:prSet presAssocID="{F93B57E1-28F5-4AE7-A84D-52D4083D8DF6}" presName="parentText" presStyleLbl="node1" presStyleIdx="1" presStyleCnt="6">
        <dgm:presLayoutVars>
          <dgm:chMax val="0"/>
          <dgm:bulletEnabled val="1"/>
        </dgm:presLayoutVars>
      </dgm:prSet>
      <dgm:spPr/>
    </dgm:pt>
    <dgm:pt modelId="{A777A5E1-57D4-476D-AD06-05ADFB349356}" type="pres">
      <dgm:prSet presAssocID="{1EA8C2B6-D986-419B-B716-D4AD0A3FFC3B}" presName="spacer" presStyleCnt="0"/>
      <dgm:spPr/>
    </dgm:pt>
    <dgm:pt modelId="{63ED2060-244A-49B4-9422-1EFA8CCD06D3}" type="pres">
      <dgm:prSet presAssocID="{BB124B7A-B6F6-4462-BDB9-8CD3946F0174}" presName="parentText" presStyleLbl="node1" presStyleIdx="2" presStyleCnt="6">
        <dgm:presLayoutVars>
          <dgm:chMax val="0"/>
          <dgm:bulletEnabled val="1"/>
        </dgm:presLayoutVars>
      </dgm:prSet>
      <dgm:spPr/>
    </dgm:pt>
    <dgm:pt modelId="{1979A080-CDEC-46A7-9866-677702D831E0}" type="pres">
      <dgm:prSet presAssocID="{39F35EDE-8F06-46AF-AC4B-1CF6521F99AB}" presName="spacer" presStyleCnt="0"/>
      <dgm:spPr/>
    </dgm:pt>
    <dgm:pt modelId="{432F4958-95C0-40AD-BD52-B1FF029EB208}" type="pres">
      <dgm:prSet presAssocID="{720B7693-498F-4E74-8AF8-2595AD215D74}" presName="parentText" presStyleLbl="node1" presStyleIdx="3" presStyleCnt="6">
        <dgm:presLayoutVars>
          <dgm:chMax val="0"/>
          <dgm:bulletEnabled val="1"/>
        </dgm:presLayoutVars>
      </dgm:prSet>
      <dgm:spPr/>
    </dgm:pt>
    <dgm:pt modelId="{7068D9FF-93C8-4995-975E-C1B77A26D38E}" type="pres">
      <dgm:prSet presAssocID="{12FF52B0-AA2F-4ED7-B345-EC3E4C68BE72}" presName="spacer" presStyleCnt="0"/>
      <dgm:spPr/>
    </dgm:pt>
    <dgm:pt modelId="{5171F673-2B4D-4C11-9BF5-199A1C86AA16}" type="pres">
      <dgm:prSet presAssocID="{6DEA4843-1B5A-4D90-839C-6569437C294D}" presName="parentText" presStyleLbl="node1" presStyleIdx="4" presStyleCnt="6">
        <dgm:presLayoutVars>
          <dgm:chMax val="0"/>
          <dgm:bulletEnabled val="1"/>
        </dgm:presLayoutVars>
      </dgm:prSet>
      <dgm:spPr/>
    </dgm:pt>
    <dgm:pt modelId="{85542890-4C8B-4748-9870-1FF7461082C1}" type="pres">
      <dgm:prSet presAssocID="{F4566A6D-A8AF-42A4-A8B2-33F5321B838C}" presName="spacer" presStyleCnt="0"/>
      <dgm:spPr/>
    </dgm:pt>
    <dgm:pt modelId="{EF1768B2-2C76-4DFD-8AB3-709C3C22585C}" type="pres">
      <dgm:prSet presAssocID="{B2BE5E65-4BA6-4514-9132-83D81E0707B5}" presName="parentText" presStyleLbl="node1" presStyleIdx="5" presStyleCnt="6">
        <dgm:presLayoutVars>
          <dgm:chMax val="0"/>
          <dgm:bulletEnabled val="1"/>
        </dgm:presLayoutVars>
      </dgm:prSet>
      <dgm:spPr/>
    </dgm:pt>
  </dgm:ptLst>
  <dgm:cxnLst>
    <dgm:cxn modelId="{B5A2E013-44C2-45E6-96FB-8D51AC24C4D6}" type="presOf" srcId="{F93B57E1-28F5-4AE7-A84D-52D4083D8DF6}" destId="{3357B763-3F89-4494-9E32-4AEB894E7581}" srcOrd="0" destOrd="0" presId="urn:microsoft.com/office/officeart/2005/8/layout/vList2"/>
    <dgm:cxn modelId="{57D3B25B-F675-41BE-8E4D-CE2D458B65F4}" type="presOf" srcId="{539B1933-F6E7-498F-8B2A-1ED6AFB04F3C}" destId="{3564883E-0621-4918-B63D-F3D0854B09C3}" srcOrd="0" destOrd="0" presId="urn:microsoft.com/office/officeart/2005/8/layout/vList2"/>
    <dgm:cxn modelId="{56364B64-03C2-43D0-BEB1-AD92B0A3DC08}" type="presOf" srcId="{720B7693-498F-4E74-8AF8-2595AD215D74}" destId="{432F4958-95C0-40AD-BD52-B1FF029EB208}" srcOrd="0" destOrd="0" presId="urn:microsoft.com/office/officeart/2005/8/layout/vList2"/>
    <dgm:cxn modelId="{C09FB06A-50FD-43B9-9F12-127D4BE70B75}" type="presOf" srcId="{B2BE5E65-4BA6-4514-9132-83D81E0707B5}" destId="{EF1768B2-2C76-4DFD-8AB3-709C3C22585C}" srcOrd="0" destOrd="0" presId="urn:microsoft.com/office/officeart/2005/8/layout/vList2"/>
    <dgm:cxn modelId="{042FBD76-BF36-403D-81A3-618CB4E717D8}" srcId="{539B1933-F6E7-498F-8B2A-1ED6AFB04F3C}" destId="{720B7693-498F-4E74-8AF8-2595AD215D74}" srcOrd="3" destOrd="0" parTransId="{DC0F3885-52D2-4C5C-A9A7-92875D7B9E96}" sibTransId="{12FF52B0-AA2F-4ED7-B345-EC3E4C68BE72}"/>
    <dgm:cxn modelId="{40B6FD76-7D32-4EDF-A147-2B0AFE9826AF}" srcId="{539B1933-F6E7-498F-8B2A-1ED6AFB04F3C}" destId="{F93B57E1-28F5-4AE7-A84D-52D4083D8DF6}" srcOrd="1" destOrd="0" parTransId="{CD4E5086-020C-41F0-BE7D-5508A45CDDFB}" sibTransId="{1EA8C2B6-D986-419B-B716-D4AD0A3FFC3B}"/>
    <dgm:cxn modelId="{DE54317C-275C-4584-8B34-88B09516B5B0}" srcId="{539B1933-F6E7-498F-8B2A-1ED6AFB04F3C}" destId="{6DEA4843-1B5A-4D90-839C-6569437C294D}" srcOrd="4" destOrd="0" parTransId="{6127EEDA-08C4-41E9-905E-A7D14713AD3D}" sibTransId="{F4566A6D-A8AF-42A4-A8B2-33F5321B838C}"/>
    <dgm:cxn modelId="{4AB48F9E-0065-43C7-A160-FF5823ADD580}" type="presOf" srcId="{BB124B7A-B6F6-4462-BDB9-8CD3946F0174}" destId="{63ED2060-244A-49B4-9422-1EFA8CCD06D3}" srcOrd="0" destOrd="0" presId="urn:microsoft.com/office/officeart/2005/8/layout/vList2"/>
    <dgm:cxn modelId="{AAFA44C4-AB54-45D5-A016-58E7250D9250}" type="presOf" srcId="{6DEA4843-1B5A-4D90-839C-6569437C294D}" destId="{5171F673-2B4D-4C11-9BF5-199A1C86AA16}" srcOrd="0" destOrd="0" presId="urn:microsoft.com/office/officeart/2005/8/layout/vList2"/>
    <dgm:cxn modelId="{2C22E7CA-6F45-4D6A-8DAF-EA75C3E7B732}" type="presOf" srcId="{744FE4C3-C5CE-4D52-9748-AE3F50BE5353}" destId="{DB7E9AED-BB0F-4D6E-9D96-406BAF18C226}" srcOrd="0" destOrd="0" presId="urn:microsoft.com/office/officeart/2005/8/layout/vList2"/>
    <dgm:cxn modelId="{0FFE7DE5-0FEF-4465-B97D-AA53DDCF283B}" srcId="{539B1933-F6E7-498F-8B2A-1ED6AFB04F3C}" destId="{744FE4C3-C5CE-4D52-9748-AE3F50BE5353}" srcOrd="0" destOrd="0" parTransId="{025E9D4C-24F9-473B-812B-DB006D063DCC}" sibTransId="{9F47FAED-9D5A-4B7E-A0B3-F0C63AADF5E5}"/>
    <dgm:cxn modelId="{24C60CE6-18E5-4646-94FF-0B6AB7726C3A}" srcId="{539B1933-F6E7-498F-8B2A-1ED6AFB04F3C}" destId="{B2BE5E65-4BA6-4514-9132-83D81E0707B5}" srcOrd="5" destOrd="0" parTransId="{20A246B9-5F57-44F6-82EF-DB3046167532}" sibTransId="{4B9627B5-286E-42BC-9600-7D7E7B2B47B3}"/>
    <dgm:cxn modelId="{B93904F3-3750-4AB0-B392-D32A025723BB}" srcId="{539B1933-F6E7-498F-8B2A-1ED6AFB04F3C}" destId="{BB124B7A-B6F6-4462-BDB9-8CD3946F0174}" srcOrd="2" destOrd="0" parTransId="{AE27B71E-FCC9-4B87-B2DA-B914AB55CBEF}" sibTransId="{39F35EDE-8F06-46AF-AC4B-1CF6521F99AB}"/>
    <dgm:cxn modelId="{E16F6F22-C2B6-4354-8395-A439CB8A8B59}" type="presParOf" srcId="{3564883E-0621-4918-B63D-F3D0854B09C3}" destId="{DB7E9AED-BB0F-4D6E-9D96-406BAF18C226}" srcOrd="0" destOrd="0" presId="urn:microsoft.com/office/officeart/2005/8/layout/vList2"/>
    <dgm:cxn modelId="{DF6691A0-1BE3-4E2B-977A-73180ADC7FAA}" type="presParOf" srcId="{3564883E-0621-4918-B63D-F3D0854B09C3}" destId="{93AE9FC4-1B38-465C-816E-64DAA8AAFADF}" srcOrd="1" destOrd="0" presId="urn:microsoft.com/office/officeart/2005/8/layout/vList2"/>
    <dgm:cxn modelId="{FC654CD0-DD20-4EB1-8FAC-B19B78D11984}" type="presParOf" srcId="{3564883E-0621-4918-B63D-F3D0854B09C3}" destId="{3357B763-3F89-4494-9E32-4AEB894E7581}" srcOrd="2" destOrd="0" presId="urn:microsoft.com/office/officeart/2005/8/layout/vList2"/>
    <dgm:cxn modelId="{3BA8C5DB-E10F-4B50-A06F-A08623C99540}" type="presParOf" srcId="{3564883E-0621-4918-B63D-F3D0854B09C3}" destId="{A777A5E1-57D4-476D-AD06-05ADFB349356}" srcOrd="3" destOrd="0" presId="urn:microsoft.com/office/officeart/2005/8/layout/vList2"/>
    <dgm:cxn modelId="{B3A0B41F-1EA4-4061-A61F-61DD97109E8D}" type="presParOf" srcId="{3564883E-0621-4918-B63D-F3D0854B09C3}" destId="{63ED2060-244A-49B4-9422-1EFA8CCD06D3}" srcOrd="4" destOrd="0" presId="urn:microsoft.com/office/officeart/2005/8/layout/vList2"/>
    <dgm:cxn modelId="{31529587-D68F-40E7-9F53-7AEC8C1E7C53}" type="presParOf" srcId="{3564883E-0621-4918-B63D-F3D0854B09C3}" destId="{1979A080-CDEC-46A7-9866-677702D831E0}" srcOrd="5" destOrd="0" presId="urn:microsoft.com/office/officeart/2005/8/layout/vList2"/>
    <dgm:cxn modelId="{002B1C46-92A0-430B-9B5F-CD5838DD4A76}" type="presParOf" srcId="{3564883E-0621-4918-B63D-F3D0854B09C3}" destId="{432F4958-95C0-40AD-BD52-B1FF029EB208}" srcOrd="6" destOrd="0" presId="urn:microsoft.com/office/officeart/2005/8/layout/vList2"/>
    <dgm:cxn modelId="{AE49F9DF-E096-4A36-8FB0-1E9A14FB0874}" type="presParOf" srcId="{3564883E-0621-4918-B63D-F3D0854B09C3}" destId="{7068D9FF-93C8-4995-975E-C1B77A26D38E}" srcOrd="7" destOrd="0" presId="urn:microsoft.com/office/officeart/2005/8/layout/vList2"/>
    <dgm:cxn modelId="{F18E3179-C76F-4007-9476-B15B5A28DBD7}" type="presParOf" srcId="{3564883E-0621-4918-B63D-F3D0854B09C3}" destId="{5171F673-2B4D-4C11-9BF5-199A1C86AA16}" srcOrd="8" destOrd="0" presId="urn:microsoft.com/office/officeart/2005/8/layout/vList2"/>
    <dgm:cxn modelId="{731E5D40-C96A-4B9E-B03B-9F5F4C846F94}" type="presParOf" srcId="{3564883E-0621-4918-B63D-F3D0854B09C3}" destId="{85542890-4C8B-4748-9870-1FF7461082C1}" srcOrd="9" destOrd="0" presId="urn:microsoft.com/office/officeart/2005/8/layout/vList2"/>
    <dgm:cxn modelId="{3AF21BFC-7907-4E45-85DD-14E23CEA07DE}" type="presParOf" srcId="{3564883E-0621-4918-B63D-F3D0854B09C3}" destId="{EF1768B2-2C76-4DFD-8AB3-709C3C22585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79A27-14F9-49B5-B18A-C182A37C0744}">
      <dsp:nvSpPr>
        <dsp:cNvPr id="0" name=""/>
        <dsp:cNvSpPr/>
      </dsp:nvSpPr>
      <dsp:spPr>
        <a:xfrm>
          <a:off x="3673" y="432018"/>
          <a:ext cx="1789879" cy="20394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73E12C-96F0-42F6-8E70-E9D14EB5E483}">
      <dsp:nvSpPr>
        <dsp:cNvPr id="0" name=""/>
        <dsp:cNvSpPr/>
      </dsp:nvSpPr>
      <dsp:spPr>
        <a:xfrm>
          <a:off x="202548" y="620950"/>
          <a:ext cx="1789879" cy="20394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baseline="0" dirty="0"/>
            <a:t>Patients with a suicide attempt are referred to the ZS Pathway from the inpatient treatment team or based on C-SSRS scoring</a:t>
          </a:r>
          <a:endParaRPr lang="en-US" sz="1200" kern="1200" dirty="0"/>
        </a:p>
      </dsp:txBody>
      <dsp:txXfrm>
        <a:off x="254972" y="673374"/>
        <a:ext cx="1685031" cy="1934585"/>
      </dsp:txXfrm>
    </dsp:sp>
    <dsp:sp modelId="{7835651D-85A6-4AE0-815E-EA53C807C698}">
      <dsp:nvSpPr>
        <dsp:cNvPr id="0" name=""/>
        <dsp:cNvSpPr/>
      </dsp:nvSpPr>
      <dsp:spPr>
        <a:xfrm>
          <a:off x="2191303" y="432018"/>
          <a:ext cx="1789879" cy="19463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8434D5-A009-46DA-A5B3-AB6F066868B4}">
      <dsp:nvSpPr>
        <dsp:cNvPr id="0" name=""/>
        <dsp:cNvSpPr/>
      </dsp:nvSpPr>
      <dsp:spPr>
        <a:xfrm>
          <a:off x="2390179" y="620950"/>
          <a:ext cx="1789879" cy="19463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baseline="0" dirty="0"/>
            <a:t>Enrolled virtually or in person prior to  discharge from the inpatient unit</a:t>
          </a:r>
          <a:endParaRPr lang="en-US" sz="1200" kern="1200" dirty="0"/>
        </a:p>
      </dsp:txBody>
      <dsp:txXfrm>
        <a:off x="2442603" y="673374"/>
        <a:ext cx="1685031" cy="1841534"/>
      </dsp:txXfrm>
    </dsp:sp>
    <dsp:sp modelId="{F1DB43BE-224B-40D4-A94A-ACB8948391FC}">
      <dsp:nvSpPr>
        <dsp:cNvPr id="0" name=""/>
        <dsp:cNvSpPr/>
      </dsp:nvSpPr>
      <dsp:spPr>
        <a:xfrm>
          <a:off x="4378934" y="432018"/>
          <a:ext cx="1789879" cy="17929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CE3807-CA06-41BE-8C4C-D542CA81F427}">
      <dsp:nvSpPr>
        <dsp:cNvPr id="0" name=""/>
        <dsp:cNvSpPr/>
      </dsp:nvSpPr>
      <dsp:spPr>
        <a:xfrm>
          <a:off x="4577809" y="620950"/>
          <a:ext cx="1789879" cy="17929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baseline="0" dirty="0"/>
            <a:t>Follow up consists of an initial contact within 24 hours of discharge</a:t>
          </a:r>
          <a:endParaRPr lang="en-US" sz="1200" kern="1200" dirty="0"/>
        </a:p>
      </dsp:txBody>
      <dsp:txXfrm>
        <a:off x="4630233" y="673374"/>
        <a:ext cx="1685031" cy="1688142"/>
      </dsp:txXfrm>
    </dsp:sp>
    <dsp:sp modelId="{89D58B42-B943-42D9-BC49-2D89C2E734E8}">
      <dsp:nvSpPr>
        <dsp:cNvPr id="0" name=""/>
        <dsp:cNvSpPr/>
      </dsp:nvSpPr>
      <dsp:spPr>
        <a:xfrm>
          <a:off x="6566565" y="432018"/>
          <a:ext cx="1789879" cy="21569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1C86B9-5295-45A8-96CE-8A7C30DC44B9}">
      <dsp:nvSpPr>
        <dsp:cNvPr id="0" name=""/>
        <dsp:cNvSpPr/>
      </dsp:nvSpPr>
      <dsp:spPr>
        <a:xfrm>
          <a:off x="6765440" y="620950"/>
          <a:ext cx="1789879" cy="21569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baseline="0" dirty="0"/>
            <a:t>Subsequent contacts every day to every other until the patient connects with their outpatient provider/hospital follow up</a:t>
          </a:r>
          <a:endParaRPr lang="en-US" sz="1200" kern="1200" dirty="0"/>
        </a:p>
      </dsp:txBody>
      <dsp:txXfrm>
        <a:off x="6817864" y="673374"/>
        <a:ext cx="1685031" cy="2052084"/>
      </dsp:txXfrm>
    </dsp:sp>
    <dsp:sp modelId="{AA22F163-F599-443A-B790-675E73235377}">
      <dsp:nvSpPr>
        <dsp:cNvPr id="0" name=""/>
        <dsp:cNvSpPr/>
      </dsp:nvSpPr>
      <dsp:spPr>
        <a:xfrm>
          <a:off x="8689115" y="440497"/>
          <a:ext cx="1789879" cy="2075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5FE792-B80C-41D2-8F25-E854E1D88EA5}">
      <dsp:nvSpPr>
        <dsp:cNvPr id="0" name=""/>
        <dsp:cNvSpPr/>
      </dsp:nvSpPr>
      <dsp:spPr>
        <a:xfrm>
          <a:off x="8887991" y="629429"/>
          <a:ext cx="1789879" cy="20758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baseline="0" dirty="0"/>
            <a:t>Continue following patient with caring contacts –via phone and postal –for 30-45 days after inpatient discharge</a:t>
          </a:r>
          <a:endParaRPr lang="en-US" sz="1200" kern="1200" dirty="0"/>
        </a:p>
      </dsp:txBody>
      <dsp:txXfrm>
        <a:off x="8940415" y="681853"/>
        <a:ext cx="1685031" cy="19709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E9AED-BB0F-4D6E-9D96-406BAF18C226}">
      <dsp:nvSpPr>
        <dsp:cNvPr id="0" name=""/>
        <dsp:cNvSpPr/>
      </dsp:nvSpPr>
      <dsp:spPr>
        <a:xfrm>
          <a:off x="0" y="24489"/>
          <a:ext cx="10515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baseline="0"/>
            <a:t>Throughout the time period of 1/20 –6/21, emergency room visits dropped by 62% for those patients enrolled in the Zero Suicide Pathway</a:t>
          </a:r>
          <a:endParaRPr lang="en-US" sz="1700" kern="1200"/>
        </a:p>
      </dsp:txBody>
      <dsp:txXfrm>
        <a:off x="33012" y="57501"/>
        <a:ext cx="10449576" cy="610236"/>
      </dsp:txXfrm>
    </dsp:sp>
    <dsp:sp modelId="{3357B763-3F89-4494-9E32-4AEB894E7581}">
      <dsp:nvSpPr>
        <dsp:cNvPr id="0" name=""/>
        <dsp:cNvSpPr/>
      </dsp:nvSpPr>
      <dsp:spPr>
        <a:xfrm>
          <a:off x="0" y="749709"/>
          <a:ext cx="10515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baseline="0"/>
            <a:t>Emergency Department billing charges dropped by 69%</a:t>
          </a:r>
          <a:endParaRPr lang="en-US" sz="1700" kern="1200"/>
        </a:p>
      </dsp:txBody>
      <dsp:txXfrm>
        <a:off x="33012" y="782721"/>
        <a:ext cx="10449576" cy="610236"/>
      </dsp:txXfrm>
    </dsp:sp>
    <dsp:sp modelId="{63ED2060-244A-49B4-9422-1EFA8CCD06D3}">
      <dsp:nvSpPr>
        <dsp:cNvPr id="0" name=""/>
        <dsp:cNvSpPr/>
      </dsp:nvSpPr>
      <dsp:spPr>
        <a:xfrm>
          <a:off x="0" y="1474929"/>
          <a:ext cx="10515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baseline="0"/>
            <a:t>Reported suicidal ideation in this high-risk population dropped by 98%</a:t>
          </a:r>
          <a:endParaRPr lang="en-US" sz="1700" kern="1200"/>
        </a:p>
      </dsp:txBody>
      <dsp:txXfrm>
        <a:off x="33012" y="1507941"/>
        <a:ext cx="10449576" cy="610236"/>
      </dsp:txXfrm>
    </dsp:sp>
    <dsp:sp modelId="{432F4958-95C0-40AD-BD52-B1FF029EB208}">
      <dsp:nvSpPr>
        <dsp:cNvPr id="0" name=""/>
        <dsp:cNvSpPr/>
      </dsp:nvSpPr>
      <dsp:spPr>
        <a:xfrm>
          <a:off x="0" y="2200149"/>
          <a:ext cx="10515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FR" sz="1700" b="0" i="0" kern="1200" baseline="0"/>
            <a:t>Inpatient psychiatric visits dropped 64%</a:t>
          </a:r>
          <a:endParaRPr lang="en-US" sz="1700" kern="1200"/>
        </a:p>
      </dsp:txBody>
      <dsp:txXfrm>
        <a:off x="33012" y="2233161"/>
        <a:ext cx="10449576" cy="610236"/>
      </dsp:txXfrm>
    </dsp:sp>
    <dsp:sp modelId="{5171F673-2B4D-4C11-9BF5-199A1C86AA16}">
      <dsp:nvSpPr>
        <dsp:cNvPr id="0" name=""/>
        <dsp:cNvSpPr/>
      </dsp:nvSpPr>
      <dsp:spPr>
        <a:xfrm>
          <a:off x="0" y="2925369"/>
          <a:ext cx="10515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baseline="0"/>
            <a:t>Inpatient psychiatric billing charges dropped by 76%</a:t>
          </a:r>
          <a:endParaRPr lang="en-US" sz="1700" kern="1200"/>
        </a:p>
      </dsp:txBody>
      <dsp:txXfrm>
        <a:off x="33012" y="2958381"/>
        <a:ext cx="10449576" cy="610236"/>
      </dsp:txXfrm>
    </dsp:sp>
    <dsp:sp modelId="{EF1768B2-2C76-4DFD-8AB3-709C3C22585C}">
      <dsp:nvSpPr>
        <dsp:cNvPr id="0" name=""/>
        <dsp:cNvSpPr/>
      </dsp:nvSpPr>
      <dsp:spPr>
        <a:xfrm>
          <a:off x="0" y="3650589"/>
          <a:ext cx="10515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baseline="0"/>
            <a:t>Overall monetary savings totaled $7,387,373 of unneeded behavioral health care</a:t>
          </a:r>
          <a:endParaRPr lang="en-US" sz="1700" kern="1200"/>
        </a:p>
      </dsp:txBody>
      <dsp:txXfrm>
        <a:off x="33012" y="3683601"/>
        <a:ext cx="10449576" cy="61023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E5FD36-2ABA-48AE-B3F0-4C2DF54C84DD}" type="datetimeFigureOut">
              <a:rPr lang="en-US" smtClean="0"/>
              <a:t>10/20/2022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E7D897-7264-4513-BA61-F0C214B84207}" type="slidenum">
              <a:rPr lang="en-US" smtClean="0"/>
              <a:t>‹#›</a:t>
            </a:fld>
            <a:endParaRPr lang="en-US"/>
          </a:p>
        </p:txBody>
      </p:sp>
    </p:spTree>
    <p:extLst>
      <p:ext uri="{BB962C8B-B14F-4D97-AF65-F5344CB8AC3E}">
        <p14:creationId xmlns:p14="http://schemas.microsoft.com/office/powerpoint/2010/main" val="3728677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zerosuicide.edc.org/abou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A45A0-E856-43D0-A0AB-67ACA9ABC2D3}" type="slidenum">
              <a:rPr lang="en-US" smtClean="0"/>
              <a:t>1</a:t>
            </a:fld>
            <a:endParaRPr lang="en-US"/>
          </a:p>
        </p:txBody>
      </p:sp>
    </p:spTree>
    <p:extLst>
      <p:ext uri="{BB962C8B-B14F-4D97-AF65-F5344CB8AC3E}">
        <p14:creationId xmlns:p14="http://schemas.microsoft.com/office/powerpoint/2010/main" val="2651066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0403C"/>
                </a:solidFill>
                <a:effectLst/>
                <a:latin typeface="inherit"/>
              </a:rPr>
              <a:t>Zero Suicide is a Transformational Framework for Health and Behavioral Health Care Systems</a:t>
            </a:r>
          </a:p>
          <a:p>
            <a:pPr algn="l"/>
            <a:r>
              <a:rPr lang="en-US" b="0" i="0" dirty="0">
                <a:solidFill>
                  <a:srgbClr val="40403C"/>
                </a:solidFill>
                <a:effectLst/>
                <a:latin typeface="soleil"/>
              </a:rPr>
              <a:t>The foundational belief of Zero Suicide is that suicide deaths for individuals under the care of health and behavioral health systems are preventable. For systems dedicated to improving patient safety, Zero Suicide presents an aspirational challenge and practical framework for system-wide transformation toward safer suicide care.</a:t>
            </a:r>
          </a:p>
          <a:p>
            <a:pPr algn="ctr" fontAlgn="ctr"/>
            <a:r>
              <a:rPr lang="en-US" b="1" i="0" u="none" strike="noStrike" dirty="0">
                <a:solidFill>
                  <a:srgbClr val="FFFFFF"/>
                </a:solidFill>
                <a:effectLst/>
                <a:latin typeface="soleil"/>
                <a:hlinkClick r:id="rId3"/>
              </a:rPr>
              <a:t>Learn More</a:t>
            </a:r>
            <a:endParaRPr lang="en-US" b="1" i="0" dirty="0">
              <a:solidFill>
                <a:srgbClr val="FFFFFF"/>
              </a:solidFill>
              <a:effectLst/>
              <a:latin typeface="soleil"/>
            </a:endParaRPr>
          </a:p>
          <a:p>
            <a:br>
              <a:rPr lang="en-US" b="0" i="0" dirty="0">
                <a:solidFill>
                  <a:srgbClr val="40403C"/>
                </a:solidFill>
                <a:effectLst/>
                <a:latin typeface="soleil"/>
              </a:rPr>
            </a:b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AA45A0-E856-43D0-A0AB-67ACA9ABC2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8187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B6B9B-F17B-EDBE-FFD4-9347164318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4872E6-8A0E-61B0-8413-6E643B9E36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C32F0B-73E5-F304-F710-D59199E61ABB}"/>
              </a:ext>
            </a:extLst>
          </p:cNvPr>
          <p:cNvSpPr>
            <a:spLocks noGrp="1"/>
          </p:cNvSpPr>
          <p:nvPr>
            <p:ph type="dt" sz="half" idx="10"/>
          </p:nvPr>
        </p:nvSpPr>
        <p:spPr/>
        <p:txBody>
          <a:bodyPr/>
          <a:lstStyle/>
          <a:p>
            <a:fld id="{CE010825-BB51-4F31-BD76-820D70FF56F9}" type="datetimeFigureOut">
              <a:rPr lang="en-US" smtClean="0"/>
              <a:t>10/20/2022</a:t>
            </a:fld>
            <a:endParaRPr lang="en-US"/>
          </a:p>
        </p:txBody>
      </p:sp>
      <p:sp>
        <p:nvSpPr>
          <p:cNvPr id="5" name="Footer Placeholder 4">
            <a:extLst>
              <a:ext uri="{FF2B5EF4-FFF2-40B4-BE49-F238E27FC236}">
                <a16:creationId xmlns:a16="http://schemas.microsoft.com/office/drawing/2014/main" id="{C64D0B27-F91D-0102-2B57-C1FCEA75C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DDE161-21C0-F5C6-D5F9-170A7B228039}"/>
              </a:ext>
            </a:extLst>
          </p:cNvPr>
          <p:cNvSpPr>
            <a:spLocks noGrp="1"/>
          </p:cNvSpPr>
          <p:nvPr>
            <p:ph type="sldNum" sz="quarter" idx="12"/>
          </p:nvPr>
        </p:nvSpPr>
        <p:spPr/>
        <p:txBody>
          <a:bodyPr/>
          <a:lstStyle/>
          <a:p>
            <a:fld id="{C68E46F7-DB11-4405-B11A-C6F4F16D0F5F}" type="slidenum">
              <a:rPr lang="en-US" smtClean="0"/>
              <a:t>‹#›</a:t>
            </a:fld>
            <a:endParaRPr lang="en-US"/>
          </a:p>
        </p:txBody>
      </p:sp>
    </p:spTree>
    <p:extLst>
      <p:ext uri="{BB962C8B-B14F-4D97-AF65-F5344CB8AC3E}">
        <p14:creationId xmlns:p14="http://schemas.microsoft.com/office/powerpoint/2010/main" val="2671572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90A6F-E893-1836-668B-FD139F3DC4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CB90D5-DEB0-9775-3652-DA79F6FFB2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BCC22B-9ED8-22A7-E514-29F8AA3BA1A2}"/>
              </a:ext>
            </a:extLst>
          </p:cNvPr>
          <p:cNvSpPr>
            <a:spLocks noGrp="1"/>
          </p:cNvSpPr>
          <p:nvPr>
            <p:ph type="dt" sz="half" idx="10"/>
          </p:nvPr>
        </p:nvSpPr>
        <p:spPr/>
        <p:txBody>
          <a:bodyPr/>
          <a:lstStyle/>
          <a:p>
            <a:fld id="{CE010825-BB51-4F31-BD76-820D70FF56F9}" type="datetimeFigureOut">
              <a:rPr lang="en-US" smtClean="0"/>
              <a:t>10/20/2022</a:t>
            </a:fld>
            <a:endParaRPr lang="en-US"/>
          </a:p>
        </p:txBody>
      </p:sp>
      <p:sp>
        <p:nvSpPr>
          <p:cNvPr id="5" name="Footer Placeholder 4">
            <a:extLst>
              <a:ext uri="{FF2B5EF4-FFF2-40B4-BE49-F238E27FC236}">
                <a16:creationId xmlns:a16="http://schemas.microsoft.com/office/drawing/2014/main" id="{18517B93-156F-6F51-8426-BAF885879D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0B8BC5-2D4D-4E62-5BB4-E9B66DE3E847}"/>
              </a:ext>
            </a:extLst>
          </p:cNvPr>
          <p:cNvSpPr>
            <a:spLocks noGrp="1"/>
          </p:cNvSpPr>
          <p:nvPr>
            <p:ph type="sldNum" sz="quarter" idx="12"/>
          </p:nvPr>
        </p:nvSpPr>
        <p:spPr/>
        <p:txBody>
          <a:bodyPr/>
          <a:lstStyle/>
          <a:p>
            <a:fld id="{C68E46F7-DB11-4405-B11A-C6F4F16D0F5F}" type="slidenum">
              <a:rPr lang="en-US" smtClean="0"/>
              <a:t>‹#›</a:t>
            </a:fld>
            <a:endParaRPr lang="en-US"/>
          </a:p>
        </p:txBody>
      </p:sp>
    </p:spTree>
    <p:extLst>
      <p:ext uri="{BB962C8B-B14F-4D97-AF65-F5344CB8AC3E}">
        <p14:creationId xmlns:p14="http://schemas.microsoft.com/office/powerpoint/2010/main" val="4070028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0059E4-B2FF-2C3A-E875-C67B25C320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99B1C7-6AFB-FE1C-D1AB-7F026FB709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7928FD-66BF-64FB-744B-26AD813D9709}"/>
              </a:ext>
            </a:extLst>
          </p:cNvPr>
          <p:cNvSpPr>
            <a:spLocks noGrp="1"/>
          </p:cNvSpPr>
          <p:nvPr>
            <p:ph type="dt" sz="half" idx="10"/>
          </p:nvPr>
        </p:nvSpPr>
        <p:spPr/>
        <p:txBody>
          <a:bodyPr/>
          <a:lstStyle/>
          <a:p>
            <a:fld id="{CE010825-BB51-4F31-BD76-820D70FF56F9}" type="datetimeFigureOut">
              <a:rPr lang="en-US" smtClean="0"/>
              <a:t>10/20/2022</a:t>
            </a:fld>
            <a:endParaRPr lang="en-US"/>
          </a:p>
        </p:txBody>
      </p:sp>
      <p:sp>
        <p:nvSpPr>
          <p:cNvPr id="5" name="Footer Placeholder 4">
            <a:extLst>
              <a:ext uri="{FF2B5EF4-FFF2-40B4-BE49-F238E27FC236}">
                <a16:creationId xmlns:a16="http://schemas.microsoft.com/office/drawing/2014/main" id="{51AEF2FE-0B74-1CB5-D5CD-DACDC8C44F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E732B5-8599-02BA-041F-2BB665EDA6EC}"/>
              </a:ext>
            </a:extLst>
          </p:cNvPr>
          <p:cNvSpPr>
            <a:spLocks noGrp="1"/>
          </p:cNvSpPr>
          <p:nvPr>
            <p:ph type="sldNum" sz="quarter" idx="12"/>
          </p:nvPr>
        </p:nvSpPr>
        <p:spPr/>
        <p:txBody>
          <a:bodyPr/>
          <a:lstStyle/>
          <a:p>
            <a:fld id="{C68E46F7-DB11-4405-B11A-C6F4F16D0F5F}" type="slidenum">
              <a:rPr lang="en-US" smtClean="0"/>
              <a:t>‹#›</a:t>
            </a:fld>
            <a:endParaRPr lang="en-US"/>
          </a:p>
        </p:txBody>
      </p:sp>
    </p:spTree>
    <p:extLst>
      <p:ext uri="{BB962C8B-B14F-4D97-AF65-F5344CB8AC3E}">
        <p14:creationId xmlns:p14="http://schemas.microsoft.com/office/powerpoint/2010/main" val="777621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754608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509A250-FF31-4206-8172-F9D3106AACB1}" type="datetimeFigureOut">
              <a:rPr lang="en-US" dirty="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991425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518182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855946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10/20/2022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825288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10/20/2022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917236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10/20/2022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461643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10/20/2022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68142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C1F46-F095-BCCF-3B67-B547CD26F9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B09DD9-1013-9216-8445-15CAABD2BC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1332B8-5E75-A073-C1C7-E1D34DC89D79}"/>
              </a:ext>
            </a:extLst>
          </p:cNvPr>
          <p:cNvSpPr>
            <a:spLocks noGrp="1"/>
          </p:cNvSpPr>
          <p:nvPr>
            <p:ph type="dt" sz="half" idx="10"/>
          </p:nvPr>
        </p:nvSpPr>
        <p:spPr/>
        <p:txBody>
          <a:bodyPr/>
          <a:lstStyle/>
          <a:p>
            <a:fld id="{CE010825-BB51-4F31-BD76-820D70FF56F9}" type="datetimeFigureOut">
              <a:rPr lang="en-US" smtClean="0"/>
              <a:t>10/20/2022</a:t>
            </a:fld>
            <a:endParaRPr lang="en-US"/>
          </a:p>
        </p:txBody>
      </p:sp>
      <p:sp>
        <p:nvSpPr>
          <p:cNvPr id="5" name="Footer Placeholder 4">
            <a:extLst>
              <a:ext uri="{FF2B5EF4-FFF2-40B4-BE49-F238E27FC236}">
                <a16:creationId xmlns:a16="http://schemas.microsoft.com/office/drawing/2014/main" id="{ACCE1BB3-25EC-F649-7AF1-D8A36F6EFB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7E0E-B28D-ED21-B290-181007774AA1}"/>
              </a:ext>
            </a:extLst>
          </p:cNvPr>
          <p:cNvSpPr>
            <a:spLocks noGrp="1"/>
          </p:cNvSpPr>
          <p:nvPr>
            <p:ph type="sldNum" sz="quarter" idx="12"/>
          </p:nvPr>
        </p:nvSpPr>
        <p:spPr/>
        <p:txBody>
          <a:bodyPr/>
          <a:lstStyle/>
          <a:p>
            <a:fld id="{C68E46F7-DB11-4405-B11A-C6F4F16D0F5F}" type="slidenum">
              <a:rPr lang="en-US" smtClean="0"/>
              <a:t>‹#›</a:t>
            </a:fld>
            <a:endParaRPr lang="en-US"/>
          </a:p>
        </p:txBody>
      </p:sp>
    </p:spTree>
    <p:extLst>
      <p:ext uri="{BB962C8B-B14F-4D97-AF65-F5344CB8AC3E}">
        <p14:creationId xmlns:p14="http://schemas.microsoft.com/office/powerpoint/2010/main" val="1389551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602990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606244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170642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3133097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592948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10/20/2022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229751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10/20/2022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420346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2488804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613527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9139-B63C-09D9-A200-FF61BC5841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3392B9-4C45-7E98-10B3-641BC2EA85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028E12-10A3-494D-3FAB-F9B6F4D56399}"/>
              </a:ext>
            </a:extLst>
          </p:cNvPr>
          <p:cNvSpPr>
            <a:spLocks noGrp="1"/>
          </p:cNvSpPr>
          <p:nvPr>
            <p:ph type="dt" sz="half" idx="10"/>
          </p:nvPr>
        </p:nvSpPr>
        <p:spPr/>
        <p:txBody>
          <a:bodyPr/>
          <a:lstStyle/>
          <a:p>
            <a:fld id="{CE010825-BB51-4F31-BD76-820D70FF56F9}" type="datetimeFigureOut">
              <a:rPr lang="en-US" smtClean="0"/>
              <a:t>10/20/2022</a:t>
            </a:fld>
            <a:endParaRPr lang="en-US"/>
          </a:p>
        </p:txBody>
      </p:sp>
      <p:sp>
        <p:nvSpPr>
          <p:cNvPr id="5" name="Footer Placeholder 4">
            <a:extLst>
              <a:ext uri="{FF2B5EF4-FFF2-40B4-BE49-F238E27FC236}">
                <a16:creationId xmlns:a16="http://schemas.microsoft.com/office/drawing/2014/main" id="{AD154D41-0413-0EF5-6285-AEFB156BF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9A0497-7B92-4D74-292C-CC7B08638EAC}"/>
              </a:ext>
            </a:extLst>
          </p:cNvPr>
          <p:cNvSpPr>
            <a:spLocks noGrp="1"/>
          </p:cNvSpPr>
          <p:nvPr>
            <p:ph type="sldNum" sz="quarter" idx="12"/>
          </p:nvPr>
        </p:nvSpPr>
        <p:spPr/>
        <p:txBody>
          <a:bodyPr/>
          <a:lstStyle/>
          <a:p>
            <a:fld id="{C68E46F7-DB11-4405-B11A-C6F4F16D0F5F}" type="slidenum">
              <a:rPr lang="en-US" smtClean="0"/>
              <a:t>‹#›</a:t>
            </a:fld>
            <a:endParaRPr lang="en-US"/>
          </a:p>
        </p:txBody>
      </p:sp>
    </p:spTree>
    <p:extLst>
      <p:ext uri="{BB962C8B-B14F-4D97-AF65-F5344CB8AC3E}">
        <p14:creationId xmlns:p14="http://schemas.microsoft.com/office/powerpoint/2010/main" val="2582242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400F-138F-174A-359E-978556F952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D1DE3C-AF17-B6E5-6B31-4081356D86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EA9D2E-21CB-4B15-7FBF-EE9F2A60CC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8C3E5B-F219-7756-287C-F641940BB054}"/>
              </a:ext>
            </a:extLst>
          </p:cNvPr>
          <p:cNvSpPr>
            <a:spLocks noGrp="1"/>
          </p:cNvSpPr>
          <p:nvPr>
            <p:ph type="dt" sz="half" idx="10"/>
          </p:nvPr>
        </p:nvSpPr>
        <p:spPr/>
        <p:txBody>
          <a:bodyPr/>
          <a:lstStyle/>
          <a:p>
            <a:fld id="{CE010825-BB51-4F31-BD76-820D70FF56F9}" type="datetimeFigureOut">
              <a:rPr lang="en-US" smtClean="0"/>
              <a:t>10/20/2022</a:t>
            </a:fld>
            <a:endParaRPr lang="en-US"/>
          </a:p>
        </p:txBody>
      </p:sp>
      <p:sp>
        <p:nvSpPr>
          <p:cNvPr id="6" name="Footer Placeholder 5">
            <a:extLst>
              <a:ext uri="{FF2B5EF4-FFF2-40B4-BE49-F238E27FC236}">
                <a16:creationId xmlns:a16="http://schemas.microsoft.com/office/drawing/2014/main" id="{1444C7A6-D8ED-AB08-8732-DF924A67AE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7D55C9-6CAD-8A70-0FE9-984BBAC4A456}"/>
              </a:ext>
            </a:extLst>
          </p:cNvPr>
          <p:cNvSpPr>
            <a:spLocks noGrp="1"/>
          </p:cNvSpPr>
          <p:nvPr>
            <p:ph type="sldNum" sz="quarter" idx="12"/>
          </p:nvPr>
        </p:nvSpPr>
        <p:spPr/>
        <p:txBody>
          <a:bodyPr/>
          <a:lstStyle/>
          <a:p>
            <a:fld id="{C68E46F7-DB11-4405-B11A-C6F4F16D0F5F}" type="slidenum">
              <a:rPr lang="en-US" smtClean="0"/>
              <a:t>‹#›</a:t>
            </a:fld>
            <a:endParaRPr lang="en-US"/>
          </a:p>
        </p:txBody>
      </p:sp>
    </p:spTree>
    <p:extLst>
      <p:ext uri="{BB962C8B-B14F-4D97-AF65-F5344CB8AC3E}">
        <p14:creationId xmlns:p14="http://schemas.microsoft.com/office/powerpoint/2010/main" val="2090584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CE21A-38BF-7377-980C-082FADCC5E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C34971-4E55-0F37-85DB-05CEDDA7AA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02C4D4-8DAD-598E-06C3-A3A7E02335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0B2E8F-FDAF-D981-18DB-D848E598C9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4C0627-5C8A-8760-FD4E-3C22BD68F6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268739-7649-9F43-5953-8BEAD5B922EA}"/>
              </a:ext>
            </a:extLst>
          </p:cNvPr>
          <p:cNvSpPr>
            <a:spLocks noGrp="1"/>
          </p:cNvSpPr>
          <p:nvPr>
            <p:ph type="dt" sz="half" idx="10"/>
          </p:nvPr>
        </p:nvSpPr>
        <p:spPr/>
        <p:txBody>
          <a:bodyPr/>
          <a:lstStyle/>
          <a:p>
            <a:fld id="{CE010825-BB51-4F31-BD76-820D70FF56F9}" type="datetimeFigureOut">
              <a:rPr lang="en-US" smtClean="0"/>
              <a:t>10/20/2022</a:t>
            </a:fld>
            <a:endParaRPr lang="en-US"/>
          </a:p>
        </p:txBody>
      </p:sp>
      <p:sp>
        <p:nvSpPr>
          <p:cNvPr id="8" name="Footer Placeholder 7">
            <a:extLst>
              <a:ext uri="{FF2B5EF4-FFF2-40B4-BE49-F238E27FC236}">
                <a16:creationId xmlns:a16="http://schemas.microsoft.com/office/drawing/2014/main" id="{9231E6F0-C6BD-0DFB-712B-B7983F7EAE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82C361-255D-FBD0-08A2-DCF70C3772E0}"/>
              </a:ext>
            </a:extLst>
          </p:cNvPr>
          <p:cNvSpPr>
            <a:spLocks noGrp="1"/>
          </p:cNvSpPr>
          <p:nvPr>
            <p:ph type="sldNum" sz="quarter" idx="12"/>
          </p:nvPr>
        </p:nvSpPr>
        <p:spPr/>
        <p:txBody>
          <a:bodyPr/>
          <a:lstStyle/>
          <a:p>
            <a:fld id="{C68E46F7-DB11-4405-B11A-C6F4F16D0F5F}" type="slidenum">
              <a:rPr lang="en-US" smtClean="0"/>
              <a:t>‹#›</a:t>
            </a:fld>
            <a:endParaRPr lang="en-US"/>
          </a:p>
        </p:txBody>
      </p:sp>
    </p:spTree>
    <p:extLst>
      <p:ext uri="{BB962C8B-B14F-4D97-AF65-F5344CB8AC3E}">
        <p14:creationId xmlns:p14="http://schemas.microsoft.com/office/powerpoint/2010/main" val="249044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0C7F1-D781-CBA2-7AE8-6A02F4926E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42E5A8-9C71-FB80-55A8-0C104F2CA72E}"/>
              </a:ext>
            </a:extLst>
          </p:cNvPr>
          <p:cNvSpPr>
            <a:spLocks noGrp="1"/>
          </p:cNvSpPr>
          <p:nvPr>
            <p:ph type="dt" sz="half" idx="10"/>
          </p:nvPr>
        </p:nvSpPr>
        <p:spPr/>
        <p:txBody>
          <a:bodyPr/>
          <a:lstStyle/>
          <a:p>
            <a:fld id="{CE010825-BB51-4F31-BD76-820D70FF56F9}" type="datetimeFigureOut">
              <a:rPr lang="en-US" smtClean="0"/>
              <a:t>10/20/2022</a:t>
            </a:fld>
            <a:endParaRPr lang="en-US"/>
          </a:p>
        </p:txBody>
      </p:sp>
      <p:sp>
        <p:nvSpPr>
          <p:cNvPr id="4" name="Footer Placeholder 3">
            <a:extLst>
              <a:ext uri="{FF2B5EF4-FFF2-40B4-BE49-F238E27FC236}">
                <a16:creationId xmlns:a16="http://schemas.microsoft.com/office/drawing/2014/main" id="{064582AD-798F-B2C9-3B71-11C354C6BF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261F47-FC85-BCDA-13A3-6D22D310C460}"/>
              </a:ext>
            </a:extLst>
          </p:cNvPr>
          <p:cNvSpPr>
            <a:spLocks noGrp="1"/>
          </p:cNvSpPr>
          <p:nvPr>
            <p:ph type="sldNum" sz="quarter" idx="12"/>
          </p:nvPr>
        </p:nvSpPr>
        <p:spPr/>
        <p:txBody>
          <a:bodyPr/>
          <a:lstStyle/>
          <a:p>
            <a:fld id="{C68E46F7-DB11-4405-B11A-C6F4F16D0F5F}" type="slidenum">
              <a:rPr lang="en-US" smtClean="0"/>
              <a:t>‹#›</a:t>
            </a:fld>
            <a:endParaRPr lang="en-US"/>
          </a:p>
        </p:txBody>
      </p:sp>
    </p:spTree>
    <p:extLst>
      <p:ext uri="{BB962C8B-B14F-4D97-AF65-F5344CB8AC3E}">
        <p14:creationId xmlns:p14="http://schemas.microsoft.com/office/powerpoint/2010/main" val="431563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CF185-D9D5-7CF6-A426-9EDBD9ED8074}"/>
              </a:ext>
            </a:extLst>
          </p:cNvPr>
          <p:cNvSpPr>
            <a:spLocks noGrp="1"/>
          </p:cNvSpPr>
          <p:nvPr>
            <p:ph type="dt" sz="half" idx="10"/>
          </p:nvPr>
        </p:nvSpPr>
        <p:spPr/>
        <p:txBody>
          <a:bodyPr/>
          <a:lstStyle/>
          <a:p>
            <a:fld id="{CE010825-BB51-4F31-BD76-820D70FF56F9}" type="datetimeFigureOut">
              <a:rPr lang="en-US" smtClean="0"/>
              <a:t>10/20/2022</a:t>
            </a:fld>
            <a:endParaRPr lang="en-US"/>
          </a:p>
        </p:txBody>
      </p:sp>
      <p:sp>
        <p:nvSpPr>
          <p:cNvPr id="3" name="Footer Placeholder 2">
            <a:extLst>
              <a:ext uri="{FF2B5EF4-FFF2-40B4-BE49-F238E27FC236}">
                <a16:creationId xmlns:a16="http://schemas.microsoft.com/office/drawing/2014/main" id="{C09B1A8F-8243-0698-2ED3-DA5AB06799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963524-F118-6A3B-60FD-F9B0FCAAE2C4}"/>
              </a:ext>
            </a:extLst>
          </p:cNvPr>
          <p:cNvSpPr>
            <a:spLocks noGrp="1"/>
          </p:cNvSpPr>
          <p:nvPr>
            <p:ph type="sldNum" sz="quarter" idx="12"/>
          </p:nvPr>
        </p:nvSpPr>
        <p:spPr/>
        <p:txBody>
          <a:bodyPr/>
          <a:lstStyle/>
          <a:p>
            <a:fld id="{C68E46F7-DB11-4405-B11A-C6F4F16D0F5F}" type="slidenum">
              <a:rPr lang="en-US" smtClean="0"/>
              <a:t>‹#›</a:t>
            </a:fld>
            <a:endParaRPr lang="en-US"/>
          </a:p>
        </p:txBody>
      </p:sp>
    </p:spTree>
    <p:extLst>
      <p:ext uri="{BB962C8B-B14F-4D97-AF65-F5344CB8AC3E}">
        <p14:creationId xmlns:p14="http://schemas.microsoft.com/office/powerpoint/2010/main" val="2075555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3B462-19FC-B4B5-CC21-D4AC5708F4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71245D-E5B7-6359-33D0-6694A4532A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6234EC-A2DB-BA35-E02D-583AF78ED1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AFC3DC-A212-E713-7F54-C0403D2FEB2F}"/>
              </a:ext>
            </a:extLst>
          </p:cNvPr>
          <p:cNvSpPr>
            <a:spLocks noGrp="1"/>
          </p:cNvSpPr>
          <p:nvPr>
            <p:ph type="dt" sz="half" idx="10"/>
          </p:nvPr>
        </p:nvSpPr>
        <p:spPr/>
        <p:txBody>
          <a:bodyPr/>
          <a:lstStyle/>
          <a:p>
            <a:fld id="{CE010825-BB51-4F31-BD76-820D70FF56F9}" type="datetimeFigureOut">
              <a:rPr lang="en-US" smtClean="0"/>
              <a:t>10/20/2022</a:t>
            </a:fld>
            <a:endParaRPr lang="en-US"/>
          </a:p>
        </p:txBody>
      </p:sp>
      <p:sp>
        <p:nvSpPr>
          <p:cNvPr id="6" name="Footer Placeholder 5">
            <a:extLst>
              <a:ext uri="{FF2B5EF4-FFF2-40B4-BE49-F238E27FC236}">
                <a16:creationId xmlns:a16="http://schemas.microsoft.com/office/drawing/2014/main" id="{13E7ACB7-1F77-25BD-76A2-4440486628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3DC545-ADDB-38AA-9D17-0388158A2C09}"/>
              </a:ext>
            </a:extLst>
          </p:cNvPr>
          <p:cNvSpPr>
            <a:spLocks noGrp="1"/>
          </p:cNvSpPr>
          <p:nvPr>
            <p:ph type="sldNum" sz="quarter" idx="12"/>
          </p:nvPr>
        </p:nvSpPr>
        <p:spPr/>
        <p:txBody>
          <a:bodyPr/>
          <a:lstStyle/>
          <a:p>
            <a:fld id="{C68E46F7-DB11-4405-B11A-C6F4F16D0F5F}" type="slidenum">
              <a:rPr lang="en-US" smtClean="0"/>
              <a:t>‹#›</a:t>
            </a:fld>
            <a:endParaRPr lang="en-US"/>
          </a:p>
        </p:txBody>
      </p:sp>
    </p:spTree>
    <p:extLst>
      <p:ext uri="{BB962C8B-B14F-4D97-AF65-F5344CB8AC3E}">
        <p14:creationId xmlns:p14="http://schemas.microsoft.com/office/powerpoint/2010/main" val="1803988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811B2-698E-7194-C717-ECF8688DC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88FB4D-E83F-DEA1-9592-4D38D9BD56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101117-82D2-4D1D-F069-8FB9179FC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115EA1-8EDF-96D6-77DF-900E114AF9E5}"/>
              </a:ext>
            </a:extLst>
          </p:cNvPr>
          <p:cNvSpPr>
            <a:spLocks noGrp="1"/>
          </p:cNvSpPr>
          <p:nvPr>
            <p:ph type="dt" sz="half" idx="10"/>
          </p:nvPr>
        </p:nvSpPr>
        <p:spPr/>
        <p:txBody>
          <a:bodyPr/>
          <a:lstStyle/>
          <a:p>
            <a:fld id="{CE010825-BB51-4F31-BD76-820D70FF56F9}" type="datetimeFigureOut">
              <a:rPr lang="en-US" smtClean="0"/>
              <a:t>10/20/2022</a:t>
            </a:fld>
            <a:endParaRPr lang="en-US"/>
          </a:p>
        </p:txBody>
      </p:sp>
      <p:sp>
        <p:nvSpPr>
          <p:cNvPr id="6" name="Footer Placeholder 5">
            <a:extLst>
              <a:ext uri="{FF2B5EF4-FFF2-40B4-BE49-F238E27FC236}">
                <a16:creationId xmlns:a16="http://schemas.microsoft.com/office/drawing/2014/main" id="{19378617-92D0-6372-F5C3-5323BCA28D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4185EC-ADD7-2D8C-AAEB-BDB80133A438}"/>
              </a:ext>
            </a:extLst>
          </p:cNvPr>
          <p:cNvSpPr>
            <a:spLocks noGrp="1"/>
          </p:cNvSpPr>
          <p:nvPr>
            <p:ph type="sldNum" sz="quarter" idx="12"/>
          </p:nvPr>
        </p:nvSpPr>
        <p:spPr/>
        <p:txBody>
          <a:bodyPr/>
          <a:lstStyle/>
          <a:p>
            <a:fld id="{C68E46F7-DB11-4405-B11A-C6F4F16D0F5F}" type="slidenum">
              <a:rPr lang="en-US" smtClean="0"/>
              <a:t>‹#›</a:t>
            </a:fld>
            <a:endParaRPr lang="en-US"/>
          </a:p>
        </p:txBody>
      </p:sp>
    </p:spTree>
    <p:extLst>
      <p:ext uri="{BB962C8B-B14F-4D97-AF65-F5344CB8AC3E}">
        <p14:creationId xmlns:p14="http://schemas.microsoft.com/office/powerpoint/2010/main" val="2719742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82DEC5-FD70-C508-30AE-92A73E2937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8ABA30-6658-16E6-65B0-7846EF0B3B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2758AE-C3F7-6748-2F0C-0EFEFAE1F6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010825-BB51-4F31-BD76-820D70FF56F9}" type="datetimeFigureOut">
              <a:rPr lang="en-US" smtClean="0"/>
              <a:t>10/20/2022</a:t>
            </a:fld>
            <a:endParaRPr lang="en-US"/>
          </a:p>
        </p:txBody>
      </p:sp>
      <p:sp>
        <p:nvSpPr>
          <p:cNvPr id="5" name="Footer Placeholder 4">
            <a:extLst>
              <a:ext uri="{FF2B5EF4-FFF2-40B4-BE49-F238E27FC236}">
                <a16:creationId xmlns:a16="http://schemas.microsoft.com/office/drawing/2014/main" id="{921E9B6E-6813-D9AA-95D2-EA04B11530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47CDFA-4F95-3C8B-857D-5A90801B05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E46F7-DB11-4405-B11A-C6F4F16D0F5F}" type="slidenum">
              <a:rPr lang="en-US" smtClean="0"/>
              <a:t>‹#›</a:t>
            </a:fld>
            <a:endParaRPr lang="en-US"/>
          </a:p>
        </p:txBody>
      </p:sp>
    </p:spTree>
    <p:extLst>
      <p:ext uri="{BB962C8B-B14F-4D97-AF65-F5344CB8AC3E}">
        <p14:creationId xmlns:p14="http://schemas.microsoft.com/office/powerpoint/2010/main" val="1694733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10/20/2022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30099733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8.xml"/><Relationship Id="rId1" Type="http://schemas.openxmlformats.org/officeDocument/2006/relationships/video" Target="https://www.youtube.com/embed/4vtP3yvl52Q?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https://zerosuicide.edc.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7.xml"/><Relationship Id="rId1" Type="http://schemas.openxmlformats.org/officeDocument/2006/relationships/video" Target="https://www.youtube.com/embed/36bk3V__hZ8?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3.png"/><Relationship Id="rId7"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1D5E569-A77A-4FCF-B278-240001950E25}"/>
              </a:ext>
            </a:extLst>
          </p:cNvPr>
          <p:cNvSpPr/>
          <p:nvPr/>
        </p:nvSpPr>
        <p:spPr>
          <a:xfrm>
            <a:off x="2947261" y="1050615"/>
            <a:ext cx="6297477" cy="2987129"/>
          </a:xfrm>
          <a:prstGeom prst="rect">
            <a:avLst/>
          </a:prstGeom>
          <a:solidFill>
            <a:schemeClr val="bg1">
              <a:alpha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9" name="Rectangle 8">
            <a:extLst>
              <a:ext uri="{FF2B5EF4-FFF2-40B4-BE49-F238E27FC236}">
                <a16:creationId xmlns:a16="http://schemas.microsoft.com/office/drawing/2014/main" id="{34F64E07-5233-4089-B7D4-038FEEEDDD1B}"/>
              </a:ext>
            </a:extLst>
          </p:cNvPr>
          <p:cNvSpPr/>
          <p:nvPr/>
        </p:nvSpPr>
        <p:spPr>
          <a:xfrm>
            <a:off x="2949866" y="891485"/>
            <a:ext cx="6297476" cy="159130"/>
          </a:xfrm>
          <a:prstGeom prst="rect">
            <a:avLst/>
          </a:prstGeom>
          <a:solidFill>
            <a:srgbClr val="004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72502726-6107-4F28-932B-17B6C6A6213A}"/>
              </a:ext>
            </a:extLst>
          </p:cNvPr>
          <p:cNvSpPr/>
          <p:nvPr/>
        </p:nvSpPr>
        <p:spPr>
          <a:xfrm>
            <a:off x="2944657" y="4033013"/>
            <a:ext cx="6297476" cy="159130"/>
          </a:xfrm>
          <a:prstGeom prst="rect">
            <a:avLst/>
          </a:prstGeom>
          <a:solidFill>
            <a:srgbClr val="004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5" name="TextBox 14">
            <a:extLst>
              <a:ext uri="{FF2B5EF4-FFF2-40B4-BE49-F238E27FC236}">
                <a16:creationId xmlns:a16="http://schemas.microsoft.com/office/drawing/2014/main" id="{5BA42E03-CDF1-4180-B6D7-C4C059470312}"/>
              </a:ext>
            </a:extLst>
          </p:cNvPr>
          <p:cNvSpPr txBox="1"/>
          <p:nvPr/>
        </p:nvSpPr>
        <p:spPr>
          <a:xfrm>
            <a:off x="3187304" y="1095964"/>
            <a:ext cx="4162092" cy="560410"/>
          </a:xfrm>
          <a:prstGeom prst="rect">
            <a:avLst/>
          </a:prstGeom>
          <a:noFill/>
        </p:spPr>
        <p:txBody>
          <a:bodyPr wrap="square" rtlCol="0" anchor="t">
            <a:spAutoFit/>
          </a:bodyPr>
          <a:lstStyle/>
          <a:p>
            <a:pPr>
              <a:lnSpc>
                <a:spcPct val="200000"/>
              </a:lnSpc>
              <a:defRPr/>
            </a:pPr>
            <a:r>
              <a:rPr lang="en-US" spc="300">
                <a:solidFill>
                  <a:srgbClr val="004E54"/>
                </a:solidFill>
                <a:latin typeface="Arial" panose="020B0604020202020204" pitchFamily="34" charset="0"/>
                <a:cs typeface="Arial" panose="020B0604020202020204" pitchFamily="34" charset="0"/>
              </a:rPr>
              <a:t>OUR MISSION</a:t>
            </a:r>
            <a:r>
              <a:rPr lang="en-US" spc="600">
                <a:solidFill>
                  <a:srgbClr val="004E54"/>
                </a:solidFill>
                <a:latin typeface="Arial" panose="020B0604020202020204" pitchFamily="34" charset="0"/>
                <a:cs typeface="Arial" panose="020B0604020202020204" pitchFamily="34" charset="0"/>
              </a:rPr>
              <a:t>:</a:t>
            </a:r>
          </a:p>
        </p:txBody>
      </p:sp>
      <p:grpSp>
        <p:nvGrpSpPr>
          <p:cNvPr id="2" name="Group 1">
            <a:extLst>
              <a:ext uri="{FF2B5EF4-FFF2-40B4-BE49-F238E27FC236}">
                <a16:creationId xmlns:a16="http://schemas.microsoft.com/office/drawing/2014/main" id="{8204146C-4DD8-43A0-9377-4C40B1E7E7B5}"/>
              </a:ext>
            </a:extLst>
          </p:cNvPr>
          <p:cNvGrpSpPr/>
          <p:nvPr/>
        </p:nvGrpSpPr>
        <p:grpSpPr>
          <a:xfrm>
            <a:off x="3352800" y="1690402"/>
            <a:ext cx="5486401" cy="2235983"/>
            <a:chOff x="2283124" y="1515213"/>
            <a:chExt cx="5486401" cy="2235983"/>
          </a:xfrm>
        </p:grpSpPr>
        <p:sp>
          <p:nvSpPr>
            <p:cNvPr id="11" name="Title 1">
              <a:extLst>
                <a:ext uri="{FF2B5EF4-FFF2-40B4-BE49-F238E27FC236}">
                  <a16:creationId xmlns:a16="http://schemas.microsoft.com/office/drawing/2014/main" id="{4FBA36D9-39C9-40E8-9148-7FFF1BF64883}"/>
                </a:ext>
              </a:extLst>
            </p:cNvPr>
            <p:cNvSpPr txBox="1">
              <a:spLocks/>
            </p:cNvSpPr>
            <p:nvPr/>
          </p:nvSpPr>
          <p:spPr>
            <a:xfrm>
              <a:off x="4633363" y="1556019"/>
              <a:ext cx="2618846" cy="146192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a:solidFill>
                    <a:srgbClr val="008C95"/>
                  </a:solidFill>
                  <a:latin typeface="Arial" panose="020B0604020202020204" pitchFamily="34" charset="0"/>
                  <a:cs typeface="Arial" panose="020B0604020202020204" pitchFamily="34" charset="0"/>
                </a:rPr>
                <a:t>HEALTH</a:t>
              </a:r>
              <a:br>
                <a:rPr lang="en-US" sz="3600" b="1">
                  <a:solidFill>
                    <a:srgbClr val="008C95"/>
                  </a:solidFill>
                  <a:latin typeface="Arial" panose="020B0604020202020204" pitchFamily="34" charset="0"/>
                  <a:cs typeface="Arial" panose="020B0604020202020204" pitchFamily="34" charset="0"/>
                </a:rPr>
              </a:br>
              <a:r>
                <a:rPr lang="en-US" sz="3600" b="1">
                  <a:solidFill>
                    <a:srgbClr val="006C74"/>
                  </a:solidFill>
                  <a:latin typeface="Arial" panose="020B0604020202020204" pitchFamily="34" charset="0"/>
                  <a:cs typeface="Arial" panose="020B0604020202020204" pitchFamily="34" charset="0"/>
                </a:rPr>
                <a:t>HOPE</a:t>
              </a:r>
              <a:r>
                <a:rPr lang="en-US" sz="3600" b="1">
                  <a:solidFill>
                    <a:srgbClr val="008C95"/>
                  </a:solidFill>
                  <a:latin typeface="Arial" panose="020B0604020202020204" pitchFamily="34" charset="0"/>
                  <a:cs typeface="Arial" panose="020B0604020202020204" pitchFamily="34" charset="0"/>
                </a:rPr>
                <a:t> </a:t>
              </a:r>
              <a:br>
                <a:rPr lang="en-US" sz="3600" b="1">
                  <a:solidFill>
                    <a:srgbClr val="008C95"/>
                  </a:solidFill>
                  <a:latin typeface="Arial" panose="020B0604020202020204" pitchFamily="34" charset="0"/>
                  <a:cs typeface="Arial" panose="020B0604020202020204" pitchFamily="34" charset="0"/>
                </a:rPr>
              </a:br>
              <a:r>
                <a:rPr lang="en-US" sz="3600" b="1">
                  <a:solidFill>
                    <a:srgbClr val="004E54"/>
                  </a:solidFill>
                  <a:latin typeface="Arial" panose="020B0604020202020204" pitchFamily="34" charset="0"/>
                  <a:cs typeface="Arial" panose="020B0604020202020204" pitchFamily="34" charset="0"/>
                </a:rPr>
                <a:t>HEALING</a:t>
              </a:r>
            </a:p>
          </p:txBody>
        </p:sp>
        <p:sp>
          <p:nvSpPr>
            <p:cNvPr id="12" name="TextBox 11">
              <a:extLst>
                <a:ext uri="{FF2B5EF4-FFF2-40B4-BE49-F238E27FC236}">
                  <a16:creationId xmlns:a16="http://schemas.microsoft.com/office/drawing/2014/main" id="{26626994-8D17-483D-B35E-4DDEFC678622}"/>
                </a:ext>
              </a:extLst>
            </p:cNvPr>
            <p:cNvSpPr txBox="1"/>
            <p:nvPr/>
          </p:nvSpPr>
          <p:spPr>
            <a:xfrm>
              <a:off x="2283124" y="2105292"/>
              <a:ext cx="2401004" cy="1028423"/>
            </a:xfrm>
            <a:prstGeom prst="rect">
              <a:avLst/>
            </a:prstGeom>
            <a:noFill/>
          </p:spPr>
          <p:txBody>
            <a:bodyPr wrap="square" rtlCol="0" anchor="t">
              <a:spAutoFit/>
            </a:bodyPr>
            <a:lstStyle/>
            <a:p>
              <a:pPr algn="r">
                <a:lnSpc>
                  <a:spcPct val="200000"/>
                </a:lnSpc>
                <a:defRPr/>
              </a:pPr>
              <a:r>
                <a:rPr lang="en-US" b="1" spc="300">
                  <a:solidFill>
                    <a:srgbClr val="5E5F61"/>
                  </a:solidFill>
                  <a:latin typeface="Arial" panose="020B0604020202020204" pitchFamily="34" charset="0"/>
                  <a:cs typeface="Arial" panose="020B0604020202020204" pitchFamily="34" charset="0"/>
                </a:rPr>
                <a:t>AND</a:t>
              </a:r>
              <a:r>
                <a:rPr lang="en-US" sz="3600" b="1" spc="300">
                  <a:solidFill>
                    <a:srgbClr val="5E5F61"/>
                  </a:solidFill>
                  <a:latin typeface="Arial" panose="020B0604020202020204" pitchFamily="34" charset="0"/>
                  <a:cs typeface="Arial" panose="020B0604020202020204" pitchFamily="34" charset="0"/>
                </a:rPr>
                <a:t> </a:t>
              </a:r>
              <a:r>
                <a:rPr lang="en-US" b="1" spc="300">
                  <a:solidFill>
                    <a:srgbClr val="5E5F61"/>
                  </a:solidFill>
                  <a:latin typeface="Arial" panose="020B0604020202020204" pitchFamily="34" charset="0"/>
                  <a:cs typeface="Arial" panose="020B0604020202020204" pitchFamily="34" charset="0"/>
                </a:rPr>
                <a:t>ADVANCE</a:t>
              </a:r>
            </a:p>
          </p:txBody>
        </p:sp>
        <p:sp>
          <p:nvSpPr>
            <p:cNvPr id="13" name="TextBox 12">
              <a:extLst>
                <a:ext uri="{FF2B5EF4-FFF2-40B4-BE49-F238E27FC236}">
                  <a16:creationId xmlns:a16="http://schemas.microsoft.com/office/drawing/2014/main" id="{5D60ADAD-988A-4AA5-9182-C75173C78A59}"/>
                </a:ext>
              </a:extLst>
            </p:cNvPr>
            <p:cNvSpPr txBox="1"/>
            <p:nvPr/>
          </p:nvSpPr>
          <p:spPr>
            <a:xfrm>
              <a:off x="3168769" y="2027665"/>
              <a:ext cx="1515359" cy="560410"/>
            </a:xfrm>
            <a:prstGeom prst="rect">
              <a:avLst/>
            </a:prstGeom>
            <a:noFill/>
          </p:spPr>
          <p:txBody>
            <a:bodyPr wrap="square" rtlCol="0" anchor="t">
              <a:spAutoFit/>
            </a:bodyPr>
            <a:lstStyle/>
            <a:p>
              <a:pPr algn="r">
                <a:lnSpc>
                  <a:spcPct val="200000"/>
                </a:lnSpc>
                <a:defRPr/>
              </a:pPr>
              <a:r>
                <a:rPr lang="en-US" b="1" spc="300">
                  <a:solidFill>
                    <a:srgbClr val="5E5F61"/>
                  </a:solidFill>
                  <a:latin typeface="Arial" panose="020B0604020202020204" pitchFamily="34" charset="0"/>
                  <a:cs typeface="Arial" panose="020B0604020202020204" pitchFamily="34" charset="0"/>
                </a:rPr>
                <a:t>ELEVATE</a:t>
              </a:r>
            </a:p>
          </p:txBody>
        </p:sp>
        <p:sp>
          <p:nvSpPr>
            <p:cNvPr id="14" name="TextBox 13">
              <a:extLst>
                <a:ext uri="{FF2B5EF4-FFF2-40B4-BE49-F238E27FC236}">
                  <a16:creationId xmlns:a16="http://schemas.microsoft.com/office/drawing/2014/main" id="{0B740AB8-1970-48BE-A722-4139A3E81113}"/>
                </a:ext>
              </a:extLst>
            </p:cNvPr>
            <p:cNvSpPr txBox="1"/>
            <p:nvPr/>
          </p:nvSpPr>
          <p:spPr>
            <a:xfrm>
              <a:off x="2679939" y="1515213"/>
              <a:ext cx="2004189" cy="560410"/>
            </a:xfrm>
            <a:prstGeom prst="rect">
              <a:avLst/>
            </a:prstGeom>
            <a:noFill/>
          </p:spPr>
          <p:txBody>
            <a:bodyPr wrap="square" rtlCol="0" anchor="t">
              <a:spAutoFit/>
            </a:bodyPr>
            <a:lstStyle/>
            <a:p>
              <a:pPr algn="r">
                <a:lnSpc>
                  <a:spcPct val="200000"/>
                </a:lnSpc>
                <a:defRPr/>
              </a:pPr>
              <a:r>
                <a:rPr lang="en-US" b="1" spc="300">
                  <a:solidFill>
                    <a:srgbClr val="5E5F61"/>
                  </a:solidFill>
                  <a:latin typeface="Arial" panose="020B0604020202020204" pitchFamily="34" charset="0"/>
                  <a:cs typeface="Arial" panose="020B0604020202020204" pitchFamily="34" charset="0"/>
                </a:rPr>
                <a:t>TO IMPROVE</a:t>
              </a:r>
            </a:p>
          </p:txBody>
        </p:sp>
        <p:sp>
          <p:nvSpPr>
            <p:cNvPr id="16" name="Title 1">
              <a:extLst>
                <a:ext uri="{FF2B5EF4-FFF2-40B4-BE49-F238E27FC236}">
                  <a16:creationId xmlns:a16="http://schemas.microsoft.com/office/drawing/2014/main" id="{F86C9348-6FC2-47A1-9AD3-84B54DA8987A}"/>
                </a:ext>
              </a:extLst>
            </p:cNvPr>
            <p:cNvSpPr txBox="1">
              <a:spLocks/>
            </p:cNvSpPr>
            <p:nvPr/>
          </p:nvSpPr>
          <p:spPr>
            <a:xfrm>
              <a:off x="5736551" y="3017948"/>
              <a:ext cx="2032974" cy="73324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spc="300">
                  <a:solidFill>
                    <a:srgbClr val="004E54"/>
                  </a:solidFill>
                  <a:latin typeface="Arial" panose="020B0604020202020204" pitchFamily="34" charset="0"/>
                  <a:cs typeface="Arial" panose="020B0604020202020204" pitchFamily="34" charset="0"/>
                </a:rPr>
                <a:t>- FOR ALL</a:t>
              </a:r>
            </a:p>
          </p:txBody>
        </p:sp>
      </p:grpSp>
      <p:pic>
        <p:nvPicPr>
          <p:cNvPr id="6" name="Picture 5" descr="Logo, company name&#10;&#10;Description automatically generated">
            <a:extLst>
              <a:ext uri="{FF2B5EF4-FFF2-40B4-BE49-F238E27FC236}">
                <a16:creationId xmlns:a16="http://schemas.microsoft.com/office/drawing/2014/main" id="{0EA178BD-4F9A-41E9-BD03-4BA90A322D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851" y="4535559"/>
            <a:ext cx="3344593" cy="1878824"/>
          </a:xfrm>
          <a:prstGeom prst="rect">
            <a:avLst/>
          </a:prstGeom>
        </p:spPr>
      </p:pic>
      <p:sp>
        <p:nvSpPr>
          <p:cNvPr id="19" name="TextBox 18">
            <a:extLst>
              <a:ext uri="{FF2B5EF4-FFF2-40B4-BE49-F238E27FC236}">
                <a16:creationId xmlns:a16="http://schemas.microsoft.com/office/drawing/2014/main" id="{C81A56DE-F45D-40E1-B182-906567611FD5}"/>
              </a:ext>
            </a:extLst>
          </p:cNvPr>
          <p:cNvSpPr txBox="1"/>
          <p:nvPr/>
        </p:nvSpPr>
        <p:spPr>
          <a:xfrm>
            <a:off x="6287785" y="4877620"/>
            <a:ext cx="5010364" cy="163121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A JOURNEY TO ZERO SUICIDE: CREATING CONNECTIONS</a:t>
            </a:r>
          </a:p>
          <a:p>
            <a:pPr algn="ctr"/>
            <a:r>
              <a:rPr lang="en-US" sz="2000" dirty="0">
                <a:latin typeface="Times New Roman" panose="02020603050405020304" pitchFamily="18" charset="0"/>
                <a:cs typeface="Times New Roman" panose="02020603050405020304" pitchFamily="18" charset="0"/>
              </a:rPr>
              <a:t>Kate Penny, LCMHC</a:t>
            </a:r>
          </a:p>
          <a:p>
            <a:pPr algn="ctr"/>
            <a:r>
              <a:rPr lang="en-US" sz="2000" dirty="0">
                <a:latin typeface="Times New Roman" panose="02020603050405020304" pitchFamily="18" charset="0"/>
                <a:cs typeface="Times New Roman" panose="02020603050405020304" pitchFamily="18" charset="0"/>
              </a:rPr>
              <a:t>Zero Suicide Program Coordinator</a:t>
            </a:r>
          </a:p>
          <a:p>
            <a:pPr algn="ctr"/>
            <a:r>
              <a:rPr lang="en-US" sz="2000" dirty="0">
                <a:latin typeface="Times New Roman" panose="02020603050405020304" pitchFamily="18" charset="0"/>
                <a:cs typeface="Times New Roman" panose="02020603050405020304" pitchFamily="18" charset="0"/>
              </a:rPr>
              <a:t>Atrium Health</a:t>
            </a:r>
          </a:p>
        </p:txBody>
      </p:sp>
    </p:spTree>
    <p:extLst>
      <p:ext uri="{BB962C8B-B14F-4D97-AF65-F5344CB8AC3E}">
        <p14:creationId xmlns:p14="http://schemas.microsoft.com/office/powerpoint/2010/main" val="3306351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2" name="Online Media 1" title="Click2Live Initiative Saving Lives with a Simple Click">
            <a:hlinkClick r:id="" action="ppaction://media"/>
            <a:extLst>
              <a:ext uri="{FF2B5EF4-FFF2-40B4-BE49-F238E27FC236}">
                <a16:creationId xmlns:a16="http://schemas.microsoft.com/office/drawing/2014/main" id="{48ACF178-AE25-D1FC-4DFF-11AC71B1B78F}"/>
              </a:ext>
            </a:extLst>
          </p:cNvPr>
          <p:cNvPicPr>
            <a:picLocks noRot="1" noChangeAspect="1"/>
          </p:cNvPicPr>
          <p:nvPr>
            <a:videoFile r:link="rId1"/>
          </p:nvPr>
        </p:nvPicPr>
        <p:blipFill>
          <a:blip r:embed="rId3"/>
          <a:stretch>
            <a:fillRect/>
          </a:stretch>
        </p:blipFill>
        <p:spPr>
          <a:xfrm>
            <a:off x="1227221" y="252663"/>
            <a:ext cx="8891337" cy="6400189"/>
          </a:xfrm>
          <a:prstGeom prst="rect">
            <a:avLst/>
          </a:prstGeom>
        </p:spPr>
      </p:pic>
    </p:spTree>
    <p:extLst>
      <p:ext uri="{BB962C8B-B14F-4D97-AF65-F5344CB8AC3E}">
        <p14:creationId xmlns:p14="http://schemas.microsoft.com/office/powerpoint/2010/main" val="6257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2" name="Picture 1" descr="Graphical user interface, website">
            <a:extLst>
              <a:ext uri="{FF2B5EF4-FFF2-40B4-BE49-F238E27FC236}">
                <a16:creationId xmlns:a16="http://schemas.microsoft.com/office/drawing/2014/main" id="{066EC907-363C-9698-693B-0A1D141F3B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6938" y="380144"/>
            <a:ext cx="8625026" cy="6061753"/>
          </a:xfrm>
          <a:prstGeom prst="rect">
            <a:avLst/>
          </a:prstGeom>
        </p:spPr>
      </p:pic>
    </p:spTree>
    <p:extLst>
      <p:ext uri="{BB962C8B-B14F-4D97-AF65-F5344CB8AC3E}">
        <p14:creationId xmlns:p14="http://schemas.microsoft.com/office/powerpoint/2010/main" val="1432735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50" name="Picture 31">
            <a:extLst>
              <a:ext uri="{FF2B5EF4-FFF2-40B4-BE49-F238E27FC236}">
                <a16:creationId xmlns:a16="http://schemas.microsoft.com/office/drawing/2014/main" id="{412E3267-7ABE-412B-8580-47EC0D1F61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1" name="Picture 33">
            <a:extLst>
              <a:ext uri="{FF2B5EF4-FFF2-40B4-BE49-F238E27FC236}">
                <a16:creationId xmlns:a16="http://schemas.microsoft.com/office/drawing/2014/main" id="{20B62C5A-2250-4380-AB23-DB87446CCE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2" name="Oval 35">
            <a:extLst>
              <a:ext uri="{FF2B5EF4-FFF2-40B4-BE49-F238E27FC236}">
                <a16:creationId xmlns:a16="http://schemas.microsoft.com/office/drawing/2014/main" id="{D42CF425-7213-4F89-B0FF-4C2BDDD9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3" name="Picture 37">
            <a:extLst>
              <a:ext uri="{FF2B5EF4-FFF2-40B4-BE49-F238E27FC236}">
                <a16:creationId xmlns:a16="http://schemas.microsoft.com/office/drawing/2014/main" id="{D35DA97D-88F8-4249-B650-4FC9FD50A3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4" name="Picture 39">
            <a:extLst>
              <a:ext uri="{FF2B5EF4-FFF2-40B4-BE49-F238E27FC236}">
                <a16:creationId xmlns:a16="http://schemas.microsoft.com/office/drawing/2014/main" id="{43F38673-6E30-4BAE-AC67-0B283EBF42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5" name="Rectangle 41">
            <a:extLst>
              <a:ext uri="{FF2B5EF4-FFF2-40B4-BE49-F238E27FC236}">
                <a16:creationId xmlns:a16="http://schemas.microsoft.com/office/drawing/2014/main" id="{202A25CB-1ED1-4C87-AB49-8D3BC684D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6" name="Freeform: Shape 43">
            <a:extLst>
              <a:ext uri="{FF2B5EF4-FFF2-40B4-BE49-F238E27FC236}">
                <a16:creationId xmlns:a16="http://schemas.microsoft.com/office/drawing/2014/main" id="{7D9681AB-65CF-47E9-9FA3-7B05D6349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7191 h 6985200"/>
              <a:gd name="connsiteX6" fmla="*/ 1 w 6858001"/>
              <a:gd name="connsiteY6" fmla="*/ 887191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7191"/>
                </a:lnTo>
                <a:lnTo>
                  <a:pt x="1" y="887191"/>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sp>
      <p:sp>
        <p:nvSpPr>
          <p:cNvPr id="57" name="Freeform 23">
            <a:extLst>
              <a:ext uri="{FF2B5EF4-FFF2-40B4-BE49-F238E27FC236}">
                <a16:creationId xmlns:a16="http://schemas.microsoft.com/office/drawing/2014/main" id="{8FCA736E-BDE3-4D4D-8D87-E9AE7925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Picture 4" descr="Graphical user interface, text, application&#10;&#10;Description automatically generated">
            <a:extLst>
              <a:ext uri="{FF2B5EF4-FFF2-40B4-BE49-F238E27FC236}">
                <a16:creationId xmlns:a16="http://schemas.microsoft.com/office/drawing/2014/main" id="{E674EF69-8018-466E-A65E-4C3C7B4B4F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4410" y="236307"/>
            <a:ext cx="5449471" cy="2445538"/>
          </a:xfrm>
          <a:prstGeom prst="rect">
            <a:avLst/>
          </a:prstGeom>
          <a:effectLst/>
        </p:spPr>
      </p:pic>
      <p:sp>
        <p:nvSpPr>
          <p:cNvPr id="58" name="Rectangle 47">
            <a:extLst>
              <a:ext uri="{FF2B5EF4-FFF2-40B4-BE49-F238E27FC236}">
                <a16:creationId xmlns:a16="http://schemas.microsoft.com/office/drawing/2014/main" id="{129AA25D-1E7A-4074-BF68-D55A83B81B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02B6C2DA-8B2A-4C58-88AE-A8602ECC81E4}"/>
              </a:ext>
            </a:extLst>
          </p:cNvPr>
          <p:cNvSpPr txBox="1"/>
          <p:nvPr/>
        </p:nvSpPr>
        <p:spPr>
          <a:xfrm>
            <a:off x="449647" y="468435"/>
            <a:ext cx="4752936" cy="4486939"/>
          </a:xfrm>
          <a:prstGeom prst="rect">
            <a:avLst/>
          </a:prstGeom>
          <a:solidFill>
            <a:schemeClr val="accent5">
              <a:lumMod val="75000"/>
            </a:schemeClr>
          </a:solidFill>
        </p:spPr>
        <p:txBody>
          <a:bodyPr vert="horz" lIns="91440" tIns="45720" rIns="91440" bIns="45720" rtlCol="0">
            <a:normAutofit/>
          </a:bodyPr>
          <a:lstStyle/>
          <a:p>
            <a:pPr marL="0" marR="0" lvl="0" indent="0" algn="l" defTabSz="457200" rtl="0" eaLnBrk="1" fontAlgn="auto" latinLnBrk="0" hangingPunct="1">
              <a:lnSpc>
                <a:spcPct val="90000"/>
              </a:lnSpc>
              <a:spcBef>
                <a:spcPts val="1000"/>
              </a:spcBef>
              <a:spcAft>
                <a:spcPts val="0"/>
              </a:spcAft>
              <a:buClr>
                <a:srgbClr val="1E5155">
                  <a:lumMod val="40000"/>
                  <a:lumOff val="60000"/>
                </a:srgbClr>
              </a:buClr>
              <a:buSzPct val="80000"/>
              <a:buFont typeface="Wingdings 3" charset="2"/>
              <a:buChar char=""/>
              <a:tabLst/>
              <a:defRPr/>
            </a:pPr>
            <a:endParaRPr kumimoji="0" lang="en-US" sz="15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457200" rtl="0" eaLnBrk="1" fontAlgn="ctr" latinLnBrk="0" hangingPunct="1">
              <a:lnSpc>
                <a:spcPct val="100000"/>
              </a:lnSpc>
              <a:spcBef>
                <a:spcPts val="0"/>
              </a:spcBef>
              <a:spcAft>
                <a:spcPts val="0"/>
              </a:spcAft>
              <a:buClrTx/>
              <a:buSzTx/>
              <a:buFontTx/>
              <a:buNone/>
              <a:tabLst/>
              <a:defRPr/>
            </a:pPr>
            <a:endParaRPr kumimoji="0" lang="en-US" sz="2500" b="1" i="0" u="none" strike="noStrike" kern="1200" cap="none" spc="0" normalizeH="0" baseline="0" noProof="0" dirty="0">
              <a:ln>
                <a:noFill/>
              </a:ln>
              <a:solidFill>
                <a:prstClr val="white"/>
              </a:solidFill>
              <a:effectLst/>
              <a:uLnTx/>
              <a:uFillTx/>
              <a:latin typeface="soleil"/>
              <a:ea typeface="+mn-ea"/>
              <a:cs typeface="+mn-cs"/>
            </a:endParaRPr>
          </a:p>
          <a:p>
            <a:pPr defTabSz="457200">
              <a:defRPr/>
            </a:pPr>
            <a:br>
              <a:rPr kumimoji="0" lang="en-US" sz="2500" b="0" i="0" u="none" strike="noStrike" kern="1200" cap="none" spc="0" normalizeH="0" baseline="0" noProof="0" dirty="0">
                <a:ln>
                  <a:noFill/>
                </a:ln>
                <a:solidFill>
                  <a:srgbClr val="40403C"/>
                </a:solidFill>
                <a:effectLst/>
                <a:uLnTx/>
                <a:uFillTx/>
                <a:latin typeface="soleil"/>
                <a:ea typeface="+mn-ea"/>
                <a:cs typeface="+mn-cs"/>
              </a:rPr>
            </a:b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Over 38% of individuals have made a healthcare visit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eg.</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primary care, emergency department, specialty care,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etc</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within the week before their suicide attempt and 95% have had a health care visit within the preceding year.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Ahmedani</a:t>
            </a: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B.K., et al. 2015)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90000"/>
              </a:lnSpc>
              <a:spcBef>
                <a:spcPts val="1000"/>
              </a:spcBef>
              <a:spcAft>
                <a:spcPts val="0"/>
              </a:spcAft>
              <a:buClr>
                <a:srgbClr val="1E5155">
                  <a:lumMod val="40000"/>
                  <a:lumOff val="60000"/>
                </a:srgbClr>
              </a:buClr>
              <a:buSzPct val="80000"/>
              <a:buFontTx/>
              <a:buNone/>
              <a:tabLst/>
              <a:defRPr/>
            </a:pPr>
            <a:endParaRPr kumimoji="0" lang="en-US" sz="25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90000"/>
              </a:lnSpc>
              <a:spcBef>
                <a:spcPts val="1000"/>
              </a:spcBef>
              <a:spcAft>
                <a:spcPts val="0"/>
              </a:spcAft>
              <a:buClr>
                <a:srgbClr val="1E5155">
                  <a:lumMod val="40000"/>
                  <a:lumOff val="60000"/>
                </a:srgbClr>
              </a:buClr>
              <a:buSzPct val="80000"/>
              <a:buFontTx/>
              <a:buNone/>
              <a:tabLst/>
              <a:defRPr/>
            </a:pPr>
            <a:endParaRPr kumimoji="0" lang="en-US" sz="25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90000"/>
              </a:lnSpc>
              <a:spcBef>
                <a:spcPts val="1000"/>
              </a:spcBef>
              <a:spcAft>
                <a:spcPts val="0"/>
              </a:spcAft>
              <a:buClr>
                <a:srgbClr val="1E5155">
                  <a:lumMod val="40000"/>
                  <a:lumOff val="60000"/>
                </a:srgbClr>
              </a:buClr>
              <a:buSzPct val="80000"/>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90000"/>
              </a:lnSpc>
              <a:spcBef>
                <a:spcPts val="1000"/>
              </a:spcBef>
              <a:spcAft>
                <a:spcPts val="0"/>
              </a:spcAft>
              <a:buClr>
                <a:srgbClr val="1E5155">
                  <a:lumMod val="40000"/>
                  <a:lumOff val="60000"/>
                </a:srgbClr>
              </a:buClr>
              <a:buSzPct val="80000"/>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90000"/>
              </a:lnSpc>
              <a:spcBef>
                <a:spcPts val="1000"/>
              </a:spcBef>
              <a:spcAft>
                <a:spcPts val="0"/>
              </a:spcAft>
              <a:buClr>
                <a:srgbClr val="1E5155">
                  <a:lumMod val="40000"/>
                  <a:lumOff val="60000"/>
                </a:srgbClr>
              </a:buClr>
              <a:buSzPct val="80000"/>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90000"/>
              </a:lnSpc>
              <a:spcBef>
                <a:spcPts val="1000"/>
              </a:spcBef>
              <a:spcAft>
                <a:spcPts val="0"/>
              </a:spcAft>
              <a:buClr>
                <a:srgbClr val="1E5155">
                  <a:lumMod val="40000"/>
                  <a:lumOff val="60000"/>
                </a:srgbClr>
              </a:buClr>
              <a:buSzPct val="80000"/>
              <a:buFont typeface="Wingdings 3" charset="2"/>
              <a:buChar char=""/>
              <a:tabLst/>
              <a:defRPr/>
            </a:pPr>
            <a:endParaRPr kumimoji="0" lang="en-US" sz="15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7" name="Picture 6">
            <a:extLst>
              <a:ext uri="{FF2B5EF4-FFF2-40B4-BE49-F238E27FC236}">
                <a16:creationId xmlns:a16="http://schemas.microsoft.com/office/drawing/2014/main" id="{BC5816C1-5BE8-4B9E-A457-9D075A98EA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52863" y="2486347"/>
            <a:ext cx="3908173" cy="3878494"/>
          </a:xfrm>
          <a:prstGeom prst="rect">
            <a:avLst/>
          </a:prstGeom>
          <a:effectLst/>
        </p:spPr>
      </p:pic>
      <p:sp>
        <p:nvSpPr>
          <p:cNvPr id="43" name="TextBox 42">
            <a:extLst>
              <a:ext uri="{FF2B5EF4-FFF2-40B4-BE49-F238E27FC236}">
                <a16:creationId xmlns:a16="http://schemas.microsoft.com/office/drawing/2014/main" id="{43762C8E-88F6-4552-ACA1-9E99D13F20ED}"/>
              </a:ext>
            </a:extLst>
          </p:cNvPr>
          <p:cNvSpPr txBox="1"/>
          <p:nvPr/>
        </p:nvSpPr>
        <p:spPr>
          <a:xfrm>
            <a:off x="3048856" y="3250478"/>
            <a:ext cx="6097712" cy="341632"/>
          </a:xfrm>
          <a:prstGeom prst="rect">
            <a:avLst/>
          </a:prstGeom>
          <a:noFill/>
        </p:spPr>
        <p:txBody>
          <a:bodyPr wrap="square">
            <a:spAutoFit/>
          </a:bodyPr>
          <a:lstStyle/>
          <a:p>
            <a:pPr marL="0" marR="0" lvl="0" indent="0" algn="l" defTabSz="457200" rtl="0" eaLnBrk="1" fontAlgn="auto" latinLnBrk="0" hangingPunct="1">
              <a:lnSpc>
                <a:spcPct val="90000"/>
              </a:lnSpc>
              <a:spcBef>
                <a:spcPts val="1000"/>
              </a:spcBef>
              <a:spcAft>
                <a:spcPts val="0"/>
              </a:spcAft>
              <a:buClr>
                <a:srgbClr val="1E5155">
                  <a:lumMod val="40000"/>
                  <a:lumOff val="60000"/>
                </a:srgbClr>
              </a:buClr>
              <a:buSzPct val="80000"/>
              <a:buFont typeface="Wingdings 3" charset="2"/>
              <a:buChar char=""/>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47" name="TextBox 46">
            <a:extLst>
              <a:ext uri="{FF2B5EF4-FFF2-40B4-BE49-F238E27FC236}">
                <a16:creationId xmlns:a16="http://schemas.microsoft.com/office/drawing/2014/main" id="{51F4EBE3-464E-4515-B690-D9633AB7B650}"/>
              </a:ext>
            </a:extLst>
          </p:cNvPr>
          <p:cNvSpPr txBox="1"/>
          <p:nvPr/>
        </p:nvSpPr>
        <p:spPr>
          <a:xfrm>
            <a:off x="5504076" y="6313789"/>
            <a:ext cx="8191071"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hlinkClick r:id="rId9"/>
              </a:rPr>
              <a:t>https://zerosuicide.edc.org/</a:t>
            </a: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87853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A250B-7543-43BB-917B-8D3535C04252}"/>
              </a:ext>
            </a:extLst>
          </p:cNvPr>
          <p:cNvSpPr>
            <a:spLocks noGrp="1"/>
          </p:cNvSpPr>
          <p:nvPr>
            <p:ph type="title"/>
          </p:nvPr>
        </p:nvSpPr>
        <p:spPr>
          <a:xfrm>
            <a:off x="646111" y="452718"/>
            <a:ext cx="9874405" cy="1400530"/>
          </a:xfrm>
        </p:spPr>
        <p:txBody>
          <a:bodyPr/>
          <a:lstStyle/>
          <a:p>
            <a:pPr algn="ctr"/>
            <a:r>
              <a:rPr lang="en-US" dirty="0">
                <a:latin typeface="Times New Roman" panose="02020603050405020304" pitchFamily="18" charset="0"/>
                <a:cs typeface="Times New Roman" panose="02020603050405020304" pitchFamily="18" charset="0"/>
              </a:rPr>
              <a:t>       Caring Contacts: Fostering Connection</a:t>
            </a:r>
          </a:p>
        </p:txBody>
      </p:sp>
      <p:pic>
        <p:nvPicPr>
          <p:cNvPr id="3" name="Online Media 2" title="How caring letters prevent suicide">
            <a:hlinkClick r:id="" action="ppaction://media"/>
            <a:extLst>
              <a:ext uri="{FF2B5EF4-FFF2-40B4-BE49-F238E27FC236}">
                <a16:creationId xmlns:a16="http://schemas.microsoft.com/office/drawing/2014/main" id="{E368D72F-D898-7977-A1D9-030254AFE7C9}"/>
              </a:ext>
            </a:extLst>
          </p:cNvPr>
          <p:cNvPicPr>
            <a:picLocks noRot="1" noChangeAspect="1"/>
          </p:cNvPicPr>
          <p:nvPr>
            <a:videoFile r:link="rId1"/>
          </p:nvPr>
        </p:nvPicPr>
        <p:blipFill>
          <a:blip r:embed="rId3"/>
          <a:stretch>
            <a:fillRect/>
          </a:stretch>
        </p:blipFill>
        <p:spPr>
          <a:xfrm>
            <a:off x="3028335" y="1853248"/>
            <a:ext cx="6459794" cy="4114933"/>
          </a:xfrm>
          <a:prstGeom prst="rect">
            <a:avLst/>
          </a:prstGeom>
        </p:spPr>
      </p:pic>
    </p:spTree>
    <p:extLst>
      <p:ext uri="{BB962C8B-B14F-4D97-AF65-F5344CB8AC3E}">
        <p14:creationId xmlns:p14="http://schemas.microsoft.com/office/powerpoint/2010/main" val="76465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EA8AC3-6ABF-5A5E-901A-ED09ADE59FF9}"/>
              </a:ext>
            </a:extLst>
          </p:cNvPr>
          <p:cNvSpPr>
            <a:spLocks noGrp="1"/>
          </p:cNvSpPr>
          <p:nvPr>
            <p:ph type="title"/>
          </p:nvPr>
        </p:nvSpPr>
        <p:spPr>
          <a:xfrm>
            <a:off x="1043631" y="809898"/>
            <a:ext cx="10173010" cy="1554480"/>
          </a:xfrm>
        </p:spPr>
        <p:txBody>
          <a:bodyPr anchor="ctr">
            <a:normAutofit/>
          </a:bodyPr>
          <a:lstStyle/>
          <a:p>
            <a:r>
              <a:rPr lang="en-US" sz="2800" b="1" dirty="0">
                <a:solidFill>
                  <a:schemeClr val="accent1"/>
                </a:solidFill>
                <a:latin typeface="Times New Roman" panose="02020603050405020304" pitchFamily="18" charset="0"/>
                <a:cs typeface="Times New Roman" panose="02020603050405020304" pitchFamily="18" charset="0"/>
              </a:rPr>
              <a:t>The Pathway we created for our patients at high risk of suicide </a:t>
            </a:r>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7" name="TextBox 4">
            <a:extLst>
              <a:ext uri="{FF2B5EF4-FFF2-40B4-BE49-F238E27FC236}">
                <a16:creationId xmlns:a16="http://schemas.microsoft.com/office/drawing/2014/main" id="{6933CC90-F454-909A-7694-CB94769ED907}"/>
              </a:ext>
            </a:extLst>
          </p:cNvPr>
          <p:cNvGraphicFramePr/>
          <p:nvPr>
            <p:extLst>
              <p:ext uri="{D42A27DB-BD31-4B8C-83A1-F6EECF244321}">
                <p14:modId xmlns:p14="http://schemas.microsoft.com/office/powerpoint/2010/main" val="1066029874"/>
              </p:ext>
            </p:extLst>
          </p:nvPr>
        </p:nvGraphicFramePr>
        <p:xfrm>
          <a:off x="904602" y="3017519"/>
          <a:ext cx="10746624"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0923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F4D5AA-9FB5-3F5A-6503-82ACF6720C21}"/>
              </a:ext>
            </a:extLst>
          </p:cNvPr>
          <p:cNvSpPr txBox="1"/>
          <p:nvPr/>
        </p:nvSpPr>
        <p:spPr>
          <a:xfrm>
            <a:off x="730469" y="-378373"/>
            <a:ext cx="10731062" cy="7162538"/>
          </a:xfrm>
          <a:prstGeom prst="rect">
            <a:avLst/>
          </a:prstGeom>
          <a:noFill/>
        </p:spPr>
        <p:txBody>
          <a:bodyPr wrap="square">
            <a:spAutoFit/>
          </a:bodyPr>
          <a:lstStyle/>
          <a:p>
            <a:pPr marL="0" marR="0">
              <a:lnSpc>
                <a:spcPct val="115000"/>
              </a:lnSpc>
              <a:spcBef>
                <a:spcPts val="120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Bef>
                <a:spcPts val="120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rgbClr val="8DB3E2"/>
                </a:solidFill>
                <a:effectLst/>
                <a:latin typeface="Baskerville Old Face" panose="02020602080505020303" pitchFamily="18" charset="0"/>
                <a:ea typeface="Times New Roman" panose="02020603050405020304" pitchFamily="18" charset="0"/>
                <a:cs typeface="Times New Roman" panose="02020603050405020304" pitchFamily="18" charset="0"/>
              </a:rPr>
              <a:t>PATHWAY PROGRAM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1200"/>
              </a:spcBef>
              <a:spcAft>
                <a:spcPts val="10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We care about your recovery and want to help you work through this difficult time and find hope. Based on your recent inpatient hospitalization, we feel it is important to offer you extra attention while you transition to your outpatient providers.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We would like to place you in a special program we offer to help people who have thoughts of suicide. We call it a care pathway. The pathway is meant to help keep you safe during the time you leave the hospital until you connect with your outpatient providers.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We will offer you regular times where a counselor or nurse will contact you. It is also a time where we will review the safety plan that you created with your treatment team while you were on the inpatient unit and complete a safety check with you.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We would like to be sure that you have a plan to get rid of the means or method you might use to hurt yourself. Your family members or a friend may need to help with this.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We hope to reach you daily, or a couple of times during the week prior to your outpatient appointment. We will also need information of a contact person in case we cannot reach you.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If you do not keep your initial appointment, we will try to call you. If we cannot reach you immediately, we will continue to call you and your emergency contact. We will continue to reach out to you over the month following your discharge. Once you have started your outpatient treatment and you are feeling better, we will no longer need to reach you regularly, but we will ensure that you have crisis follow up information in case it is needed.</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Overall, we want to provide you with the best care possible at this difficult time and help you along your path to recovery. We want you to feel supported and hopeful about tomorrow.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If you are in crisis, call 704-444-2400.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9943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4CCBCF0-F6D1-6B4A-AF1D-DF3D934D499E}"/>
              </a:ext>
            </a:extLst>
          </p:cNvPr>
          <p:cNvSpPr>
            <a:spLocks noGrp="1"/>
          </p:cNvSpPr>
          <p:nvPr>
            <p:ph type="subTitle" idx="1"/>
          </p:nvPr>
        </p:nvSpPr>
        <p:spPr>
          <a:xfrm>
            <a:off x="1123334" y="617972"/>
            <a:ext cx="10515599" cy="420624"/>
          </a:xfrm>
        </p:spPr>
        <p:txBody>
          <a:bodyPr>
            <a:normAutofit/>
          </a:bodyPr>
          <a:lstStyle/>
          <a:p>
            <a:r>
              <a:rPr lang="en-US" dirty="0">
                <a:latin typeface="Times New Roman" panose="02020603050405020304" pitchFamily="18" charset="0"/>
                <a:cs typeface="Times New Roman" panose="02020603050405020304" pitchFamily="18" charset="0"/>
              </a:rPr>
              <a:t>Results of enrollment in our Pathway</a:t>
            </a:r>
          </a:p>
        </p:txBody>
      </p:sp>
      <p:pic>
        <p:nvPicPr>
          <p:cNvPr id="6" name="Picture 5" descr="Table&#10;&#10;Description automatically generated with medium confidence">
            <a:extLst>
              <a:ext uri="{FF2B5EF4-FFF2-40B4-BE49-F238E27FC236}">
                <a16:creationId xmlns:a16="http://schemas.microsoft.com/office/drawing/2014/main" id="{39CDF5C4-80F9-49FA-A903-BB5218E1B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165" y="1369530"/>
            <a:ext cx="9437669" cy="5095179"/>
          </a:xfrm>
          <a:prstGeom prst="rect">
            <a:avLst/>
          </a:prstGeom>
        </p:spPr>
      </p:pic>
    </p:spTree>
    <p:extLst>
      <p:ext uri="{BB962C8B-B14F-4D97-AF65-F5344CB8AC3E}">
        <p14:creationId xmlns:p14="http://schemas.microsoft.com/office/powerpoint/2010/main" val="3372607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67ACF-728B-EC47-ED01-5889F7477617}"/>
              </a:ext>
            </a:extLst>
          </p:cNvPr>
          <p:cNvSpPr>
            <a:spLocks noGrp="1"/>
          </p:cNvSpPr>
          <p:nvPr>
            <p:ph type="title"/>
          </p:nvPr>
        </p:nvSpPr>
        <p:spPr/>
        <p:txBody>
          <a:bodyPr/>
          <a:lstStyle/>
          <a:p>
            <a:r>
              <a:rPr lang="en-US"/>
              <a:t>				</a:t>
            </a:r>
            <a:r>
              <a:rPr lang="en-US">
                <a:latin typeface="Times New Roman" panose="02020603050405020304" pitchFamily="18" charset="0"/>
                <a:cs typeface="Times New Roman" panose="02020603050405020304" pitchFamily="18" charset="0"/>
              </a:rPr>
              <a:t>Conclusions </a:t>
            </a:r>
            <a:endParaRPr lang="en-US" dirty="0">
              <a:latin typeface="Times New Roman" panose="02020603050405020304" pitchFamily="18" charset="0"/>
              <a:cs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5F2B0762-05D8-F013-8436-6DD5E7DBE09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9291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159" name="Picture 158">
            <a:extLst>
              <a:ext uri="{FF2B5EF4-FFF2-40B4-BE49-F238E27FC236}">
                <a16:creationId xmlns:a16="http://schemas.microsoft.com/office/drawing/2014/main" id="{844EE02A-F0F8-4A23-B21D-CF2066B65D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61" name="Picture 160">
            <a:extLst>
              <a:ext uri="{FF2B5EF4-FFF2-40B4-BE49-F238E27FC236}">
                <a16:creationId xmlns:a16="http://schemas.microsoft.com/office/drawing/2014/main" id="{99F13062-7BB6-4A97-B661-CDE2EDEAE7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3" name="Oval 162">
            <a:extLst>
              <a:ext uri="{FF2B5EF4-FFF2-40B4-BE49-F238E27FC236}">
                <a16:creationId xmlns:a16="http://schemas.microsoft.com/office/drawing/2014/main" id="{44F3197D-248B-46C5-B6EE-003F4E0C6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5" name="Picture 164">
            <a:extLst>
              <a:ext uri="{FF2B5EF4-FFF2-40B4-BE49-F238E27FC236}">
                <a16:creationId xmlns:a16="http://schemas.microsoft.com/office/drawing/2014/main" id="{FFC3E649-106F-4B41-9FF5-327536E4CF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7" name="Picture 166">
            <a:extLst>
              <a:ext uri="{FF2B5EF4-FFF2-40B4-BE49-F238E27FC236}">
                <a16:creationId xmlns:a16="http://schemas.microsoft.com/office/drawing/2014/main" id="{79F6731C-42C0-45DB-9F9A-B831CBEC51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69" name="Rectangle 168">
            <a:extLst>
              <a:ext uri="{FF2B5EF4-FFF2-40B4-BE49-F238E27FC236}">
                <a16:creationId xmlns:a16="http://schemas.microsoft.com/office/drawing/2014/main" id="{040549E2-C5A5-4ED5-80AB-070FEBDF53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72C963F-E579-4303-9373-1E4D881D3E71}"/>
              </a:ext>
            </a:extLst>
          </p:cNvPr>
          <p:cNvSpPr>
            <a:spLocks noGrp="1"/>
          </p:cNvSpPr>
          <p:nvPr>
            <p:ph type="title"/>
          </p:nvPr>
        </p:nvSpPr>
        <p:spPr>
          <a:xfrm>
            <a:off x="8320993" y="1447801"/>
            <a:ext cx="3871008" cy="2136228"/>
          </a:xfrm>
        </p:spPr>
        <p:txBody>
          <a:bodyPr vert="horz" lIns="91440" tIns="45720" rIns="91440" bIns="45720" rtlCol="0" anchor="b">
            <a:normAutofit/>
          </a:bodyPr>
          <a:lstStyle/>
          <a:p>
            <a:pPr algn="ctr"/>
            <a:r>
              <a:rPr lang="en-US" sz="3400" dirty="0"/>
              <a:t>                   </a:t>
            </a:r>
            <a:r>
              <a:rPr lang="en-US" sz="3400" dirty="0">
                <a:latin typeface="Times New Roman" panose="02020603050405020304" pitchFamily="18" charset="0"/>
                <a:cs typeface="Times New Roman" panose="02020603050405020304" pitchFamily="18" charset="0"/>
              </a:rPr>
              <a:t>CLICK2LIVE</a:t>
            </a:r>
          </a:p>
        </p:txBody>
      </p:sp>
      <p:sp>
        <p:nvSpPr>
          <p:cNvPr id="171" name="Rectangle 170">
            <a:extLst>
              <a:ext uri="{FF2B5EF4-FFF2-40B4-BE49-F238E27FC236}">
                <a16:creationId xmlns:a16="http://schemas.microsoft.com/office/drawing/2014/main" id="{D63587ED-CDDE-4502-842D-8D50CFA1E6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20183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4">
            <a:extLst>
              <a:ext uri="{FF2B5EF4-FFF2-40B4-BE49-F238E27FC236}">
                <a16:creationId xmlns:a16="http://schemas.microsoft.com/office/drawing/2014/main" id="{6FA3B150-5C10-4625-9B5A-D5C05D4D2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7319" y="615877"/>
            <a:ext cx="6946819" cy="562624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businesscard&#10;&#10;Description automatically generated">
            <a:extLst>
              <a:ext uri="{FF2B5EF4-FFF2-40B4-BE49-F238E27FC236}">
                <a16:creationId xmlns:a16="http://schemas.microsoft.com/office/drawing/2014/main" id="{3B0798F1-69CE-43E2-BFDA-74E3D8552D16}"/>
              </a:ext>
            </a:extLst>
          </p:cNvPr>
          <p:cNvPicPr>
            <a:picLocks noChangeAspect="1"/>
          </p:cNvPicPr>
          <p:nvPr/>
        </p:nvPicPr>
        <p:blipFill rotWithShape="1">
          <a:blip r:embed="rId6">
            <a:extLst>
              <a:ext uri="{28A0092B-C50C-407E-A947-70E740481C1C}">
                <a14:useLocalDpi xmlns:a14="http://schemas.microsoft.com/office/drawing/2010/main" val="0"/>
              </a:ext>
            </a:extLst>
          </a:blip>
          <a:srcRect t="13017" r="-2" b="17669"/>
          <a:stretch/>
        </p:blipFill>
        <p:spPr>
          <a:xfrm>
            <a:off x="1086228" y="792114"/>
            <a:ext cx="2919062" cy="5212446"/>
          </a:xfrm>
          <a:prstGeom prst="rect">
            <a:avLst/>
          </a:prstGeom>
          <a:solidFill>
            <a:schemeClr val="accent5">
              <a:lumMod val="40000"/>
              <a:lumOff val="60000"/>
              <a:alpha val="82000"/>
            </a:schemeClr>
          </a:solidFill>
          <a:effectLst/>
        </p:spPr>
      </p:pic>
      <p:pic>
        <p:nvPicPr>
          <p:cNvPr id="4" name="Picture 3" descr="A picture containing person, outdoor, person&#10;&#10;Description automatically generated">
            <a:extLst>
              <a:ext uri="{FF2B5EF4-FFF2-40B4-BE49-F238E27FC236}">
                <a16:creationId xmlns:a16="http://schemas.microsoft.com/office/drawing/2014/main" id="{7BB1051C-B126-46BA-9507-02EDDEE541D6}"/>
              </a:ext>
            </a:extLst>
          </p:cNvPr>
          <p:cNvPicPr>
            <a:picLocks noChangeAspect="1"/>
          </p:cNvPicPr>
          <p:nvPr/>
        </p:nvPicPr>
        <p:blipFill rotWithShape="1">
          <a:blip r:embed="rId7">
            <a:extLst>
              <a:ext uri="{28A0092B-C50C-407E-A947-70E740481C1C}">
                <a14:useLocalDpi xmlns:a14="http://schemas.microsoft.com/office/drawing/2010/main" val="0"/>
              </a:ext>
            </a:extLst>
          </a:blip>
          <a:srcRect l="2849" r="4" b="4"/>
          <a:stretch/>
        </p:blipFill>
        <p:spPr>
          <a:xfrm>
            <a:off x="4270459" y="792114"/>
            <a:ext cx="2919064" cy="2253507"/>
          </a:xfrm>
          <a:prstGeom prst="rect">
            <a:avLst/>
          </a:prstGeom>
          <a:effectLst/>
        </p:spPr>
      </p:pic>
      <p:pic>
        <p:nvPicPr>
          <p:cNvPr id="10" name="Picture 9" descr="Text&#10;&#10;Description automatically generated">
            <a:extLst>
              <a:ext uri="{FF2B5EF4-FFF2-40B4-BE49-F238E27FC236}">
                <a16:creationId xmlns:a16="http://schemas.microsoft.com/office/drawing/2014/main" id="{202A13C4-27CE-4913-B288-8FEFE0C74B18}"/>
              </a:ext>
            </a:extLst>
          </p:cNvPr>
          <p:cNvPicPr>
            <a:picLocks noChangeAspect="1"/>
          </p:cNvPicPr>
          <p:nvPr/>
        </p:nvPicPr>
        <p:blipFill rotWithShape="1">
          <a:blip r:embed="rId8">
            <a:extLst>
              <a:ext uri="{28A0092B-C50C-407E-A947-70E740481C1C}">
                <a14:useLocalDpi xmlns:a14="http://schemas.microsoft.com/office/drawing/2010/main" val="0"/>
              </a:ext>
            </a:extLst>
          </a:blip>
          <a:srcRect t="30942" r="2" b="35766"/>
          <a:stretch/>
        </p:blipFill>
        <p:spPr>
          <a:xfrm>
            <a:off x="4156166" y="3353560"/>
            <a:ext cx="2919064" cy="2742440"/>
          </a:xfrm>
          <a:prstGeom prst="rect">
            <a:avLst/>
          </a:prstGeom>
          <a:effectLst/>
        </p:spPr>
      </p:pic>
    </p:spTree>
    <p:extLst>
      <p:ext uri="{BB962C8B-B14F-4D97-AF65-F5344CB8AC3E}">
        <p14:creationId xmlns:p14="http://schemas.microsoft.com/office/powerpoint/2010/main" val="387480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711</Words>
  <Application>Microsoft Office PowerPoint</Application>
  <PresentationFormat>Widescreen</PresentationFormat>
  <Paragraphs>54</Paragraphs>
  <Slides>10</Slides>
  <Notes>2</Notes>
  <HiddenSlides>0</HiddenSlides>
  <MMClips>2</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Arial</vt:lpstr>
      <vt:lpstr>Baskerville Old Face</vt:lpstr>
      <vt:lpstr>Calibri</vt:lpstr>
      <vt:lpstr>Calibri Light</vt:lpstr>
      <vt:lpstr>Century Gothic</vt:lpstr>
      <vt:lpstr>inherit</vt:lpstr>
      <vt:lpstr>soleil</vt:lpstr>
      <vt:lpstr>Times New Roman</vt:lpstr>
      <vt:lpstr>Wingdings 3</vt:lpstr>
      <vt:lpstr>Office Theme</vt:lpstr>
      <vt:lpstr>Ion</vt:lpstr>
      <vt:lpstr>PowerPoint Presentation</vt:lpstr>
      <vt:lpstr>PowerPoint Presentation</vt:lpstr>
      <vt:lpstr>PowerPoint Presentation</vt:lpstr>
      <vt:lpstr>       Caring Contacts: Fostering Connection</vt:lpstr>
      <vt:lpstr>The Pathway we created for our patients at high risk of suicide </vt:lpstr>
      <vt:lpstr>PowerPoint Presentation</vt:lpstr>
      <vt:lpstr>PowerPoint Presentation</vt:lpstr>
      <vt:lpstr>    Conclusions </vt:lpstr>
      <vt:lpstr>                   CLICK2LIVE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Penny, Katherine</dc:creator>
  <cp:lastModifiedBy>Emily Wilkins</cp:lastModifiedBy>
  <cp:revision>16</cp:revision>
  <dcterms:created xsi:type="dcterms:W3CDTF">2022-10-13T20:19:37Z</dcterms:created>
  <dcterms:modified xsi:type="dcterms:W3CDTF">2022-10-20T18:32:20Z</dcterms:modified>
</cp:coreProperties>
</file>