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notesMasterIdLst>
    <p:notesMasterId r:id="rId39"/>
  </p:notesMasterIdLst>
  <p:sldIdLst>
    <p:sldId id="258" r:id="rId6"/>
    <p:sldId id="289" r:id="rId7"/>
    <p:sldId id="261" r:id="rId8"/>
    <p:sldId id="287" r:id="rId9"/>
    <p:sldId id="1450" r:id="rId10"/>
    <p:sldId id="1364" r:id="rId11"/>
    <p:sldId id="1388" r:id="rId12"/>
    <p:sldId id="1437" r:id="rId13"/>
    <p:sldId id="1435" r:id="rId14"/>
    <p:sldId id="1436" r:id="rId15"/>
    <p:sldId id="1438" r:id="rId16"/>
    <p:sldId id="1351" r:id="rId17"/>
    <p:sldId id="1353" r:id="rId18"/>
    <p:sldId id="1354" r:id="rId19"/>
    <p:sldId id="1355" r:id="rId20"/>
    <p:sldId id="1401" r:id="rId21"/>
    <p:sldId id="704" r:id="rId22"/>
    <p:sldId id="707" r:id="rId23"/>
    <p:sldId id="1441" r:id="rId24"/>
    <p:sldId id="709" r:id="rId25"/>
    <p:sldId id="1439" r:id="rId26"/>
    <p:sldId id="1440" r:id="rId27"/>
    <p:sldId id="1447" r:id="rId28"/>
    <p:sldId id="288" r:id="rId29"/>
    <p:sldId id="1448" r:id="rId30"/>
    <p:sldId id="1442" r:id="rId31"/>
    <p:sldId id="1443" r:id="rId32"/>
    <p:sldId id="1445" r:id="rId33"/>
    <p:sldId id="1452" r:id="rId34"/>
    <p:sldId id="1453" r:id="rId35"/>
    <p:sldId id="292" r:id="rId36"/>
    <p:sldId id="293" r:id="rId37"/>
    <p:sldId id="295" r:id="rId38"/>
  </p:sldIdLst>
  <p:sldSz cx="12192000" cy="6858000"/>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94701"/>
  </p:normalViewPr>
  <p:slideViewPr>
    <p:cSldViewPr snapToGrid="0" snapToObjects="1">
      <p:cViewPr varScale="1">
        <p:scale>
          <a:sx n="81" d="100"/>
          <a:sy n="81" d="100"/>
        </p:scale>
        <p:origin x="6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66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6637"/>
          </a:xfrm>
          <a:prstGeom prst="rect">
            <a:avLst/>
          </a:prstGeom>
        </p:spPr>
        <p:txBody>
          <a:bodyPr vert="horz" lIns="91440" tIns="45720" rIns="91440" bIns="45720" rtlCol="0"/>
          <a:lstStyle>
            <a:lvl1pPr algn="r">
              <a:defRPr sz="1200"/>
            </a:lvl1pPr>
          </a:lstStyle>
          <a:p>
            <a:fld id="{BD115CB3-9738-426F-9267-1B012F764261}" type="datetimeFigureOut">
              <a:rPr lang="en-US" smtClean="0"/>
              <a:t>11/20/2020</a:t>
            </a:fld>
            <a:endParaRPr lang="en-US" dirty="0"/>
          </a:p>
        </p:txBody>
      </p:sp>
      <p:sp>
        <p:nvSpPr>
          <p:cNvPr id="4" name="Slide Image Placeholder 3"/>
          <p:cNvSpPr>
            <a:spLocks noGrp="1" noRot="1" noChangeAspect="1"/>
          </p:cNvSpPr>
          <p:nvPr>
            <p:ph type="sldImg" idx="2"/>
          </p:nvPr>
        </p:nvSpPr>
        <p:spPr>
          <a:xfrm>
            <a:off x="698500" y="1138238"/>
            <a:ext cx="5461000" cy="30718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9923"/>
            <a:ext cx="5486400" cy="35835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44502"/>
            <a:ext cx="2971800" cy="45663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44502"/>
            <a:ext cx="2971800" cy="456636"/>
          </a:xfrm>
          <a:prstGeom prst="rect">
            <a:avLst/>
          </a:prstGeom>
        </p:spPr>
        <p:txBody>
          <a:bodyPr vert="horz" lIns="91440" tIns="45720" rIns="91440" bIns="45720" rtlCol="0" anchor="b"/>
          <a:lstStyle>
            <a:lvl1pPr algn="r">
              <a:defRPr sz="1200"/>
            </a:lvl1pPr>
          </a:lstStyle>
          <a:p>
            <a:fld id="{2DBC0668-F3F5-49AE-9BF2-E83A0953901E}" type="slidenum">
              <a:rPr lang="en-US" smtClean="0"/>
              <a:t>‹#›</a:t>
            </a:fld>
            <a:endParaRPr lang="en-US" dirty="0"/>
          </a:p>
        </p:txBody>
      </p:sp>
    </p:spTree>
    <p:extLst>
      <p:ext uri="{BB962C8B-B14F-4D97-AF65-F5344CB8AC3E}">
        <p14:creationId xmlns:p14="http://schemas.microsoft.com/office/powerpoint/2010/main" val="243824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1200" b="1" kern="1200" dirty="0">
                <a:solidFill>
                  <a:schemeClr val="tx1"/>
                </a:solidFill>
                <a:effectLst/>
                <a:latin typeface="Arial" charset="0"/>
                <a:ea typeface="+mn-ea"/>
                <a:cs typeface="+mn-cs"/>
              </a:rPr>
              <a:t>Phase 1the pre-disaster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characterized by fear and uncertainty</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specific reactions a community experiences depend on the type of disaster</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Disasters with no warning can cause feelings of vulnerability and lack of security; fears of future, unpredicted tragedies; and a sense of loss of control or the loss of the ability to protect yourself and your family</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On the other hand, disasters with warning can cause guilt or self-blame for failure to heed the warnings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pre-disaster phase may be as short as hours, or even minutes, such as during a terrorist attack, or it may be as long as several months, such as during a hurricane season.</a:t>
            </a:r>
            <a:endParaRPr lang="en-US" sz="14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Phase 2, the impact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characterized by a range of intense emotional reactions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As with the pre-disaster phase, the specific reactions also depend on the type of disaster that is occurring</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Slow, low-threat disasters have psychological effects that are different from those of rapid, dangerous disasters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As a result, these reactions can range from shock to overt panic</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Initial confusion and disbelief typically are followed by a focus on self-preservation and family protection</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impact phase is usually the shortest of the six phases of disaster.</a:t>
            </a:r>
            <a:endParaRPr lang="en-US" sz="14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Phase 3, the heroic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characterized by a high level of activity with a low level of productivity</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During this phase, there is a sense of altruism, and many community members exhibit adrenaline-induced rescue behavior</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As a result, risk assessment may be impaired</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heroic phase often passes quickly into phase 4.</a:t>
            </a:r>
            <a:endParaRPr lang="en-US" sz="14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Phase 4, the honeymoon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characterized by a dramatic shift in emotion</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During the honeymoon phase, disaster assistance is readily available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Community bonding occurs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Optimism exists that everything will return to normal quickly</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As a result, numerous opportunities are available for providers and organizations to establish and build rapport with affected people and groups, and for them to build relationships with stakeholders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honeymoon phase typically lasts only a few weeks.</a:t>
            </a:r>
            <a:endParaRPr lang="en-US" sz="14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Phase 5, the disillusionment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a stark contrast to the honeymoon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During the disillusionment phase, communities and individuals realize the limits of disaster assistance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As optimism turns to discouragement and stress continues to take a toll, negative reactions, such as physical exhaustion or substance use, may begin to surface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increasing gap between need and assistance leads to feelings of abandonment</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Especially as the larger community returns to business as usual, there may be an increased demand for services, as individuals and communities become ready to accept support</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disillusionment phase can last months and even years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It is often extended by one or more trigger events, usually including the anniversary of the disaster.</a:t>
            </a:r>
            <a:endParaRPr lang="en-US" sz="14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Phase 6, the reconstruction phase</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is characterized by an overall feeling of recovery</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Individuals and communities begin to assume responsibility for rebuilding their lives, and people adjust to a new “normal” while continuing to grieve losses</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The reconstruction phase often begins around the anniversary of the disaster and may continue for some time beyond that</a:t>
            </a:r>
            <a:endParaRPr lang="en-US" sz="14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Following catastrophic events, the reconstruction phase may last for years. </a:t>
            </a:r>
            <a:endParaRPr lang="en-US" sz="14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137244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Considerations of adverse psychological and behavioral effects often focus on psychological disorders, such as Posttraumatic Stress Disorder, Depression, and Anxiety. These disorders do occur following disasters and result in considerable morbidity and mortality, warranting prompt assessment and evidence-based interventions. In addition to disorders, earlier and more common responses include distress reactions and health risk behaviors. In healthcare settings, concerns such as insomnia, anxiety, and altered substance use patterns are most commonly identified in primary care and emergency settings. It is important for healthcare systems to ensure adequate education and resourcing of primary care and emergency personnel to manage the predictable responses following ecological disasters. Understanding the broad range of adverse effects will enhance planning and preparedness, as well as response and recovery efforts, by disaster managers, healthcare personnel, and community members. It is important that education and training for healthcare personnel and disaster managers continue to evolve beyond contemporary approaches of diagnosing and treating illness. Instead, there should be a transition to early screening and delivery of public health interventions that are evidence-based, cost-effective, readily accessible, and community-focused with the goal of reducing distress, enhancing well-being and functioning, reducing the rate of progression to psychological disorders and, ultimately, improving the overall trajectory of community recovery following disasters.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185832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144858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298480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282193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47248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300239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2E5C4-6CEB-4D54-A640-08B9C55285FA}"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36620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4DE6A0-3B4F-465D-9752-CF36EE40E868}"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itchFamily="34" charset="0"/>
              <a:ea typeface="Geneva" charset="-128"/>
              <a:cs typeface="+mn-cs"/>
            </a:endParaRPr>
          </a:p>
        </p:txBody>
      </p:sp>
    </p:spTree>
    <p:extLst>
      <p:ext uri="{BB962C8B-B14F-4D97-AF65-F5344CB8AC3E}">
        <p14:creationId xmlns:p14="http://schemas.microsoft.com/office/powerpoint/2010/main" val="312392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093844"/>
            <a:ext cx="12192000" cy="4764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44348" y="3381926"/>
            <a:ext cx="7709452" cy="1774153"/>
          </a:xfrm>
        </p:spPr>
        <p:txBody>
          <a:bodyPr anchor="b">
            <a:normAutofit/>
          </a:bodyPr>
          <a:lstStyle>
            <a:lvl1pPr algn="r">
              <a:defRPr sz="4400" b="1" i="0">
                <a:latin typeface="Arial" charset="0"/>
                <a:ea typeface="Arial" charset="0"/>
                <a:cs typeface="Arial" charset="0"/>
              </a:defRPr>
            </a:lvl1pPr>
          </a:lstStyle>
          <a:p>
            <a:r>
              <a:rPr lang="en-US" dirty="0"/>
              <a:t>CLICK TO </a:t>
            </a:r>
            <a:r>
              <a:rPr lang="en-US"/>
              <a:t>EDIT MASTER TITLE </a:t>
            </a:r>
            <a:r>
              <a:rPr lang="en-US" dirty="0"/>
              <a:t>STYLE</a:t>
            </a:r>
          </a:p>
        </p:txBody>
      </p:sp>
      <p:sp>
        <p:nvSpPr>
          <p:cNvPr id="3" name="Subtitle 2"/>
          <p:cNvSpPr>
            <a:spLocks noGrp="1"/>
          </p:cNvSpPr>
          <p:nvPr>
            <p:ph type="subTitle" idx="1"/>
          </p:nvPr>
        </p:nvSpPr>
        <p:spPr>
          <a:xfrm>
            <a:off x="2209800" y="5751392"/>
            <a:ext cx="9144000" cy="429351"/>
          </a:xfrm>
        </p:spPr>
        <p:txBody>
          <a:bodyPr/>
          <a:lstStyle>
            <a:lvl1pPr marL="0" indent="0" algn="r">
              <a:buNone/>
              <a:defRPr sz="24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642" y="390404"/>
            <a:ext cx="2766393" cy="1360079"/>
          </a:xfrm>
          <a:prstGeom prst="rect">
            <a:avLst/>
          </a:prstGeom>
        </p:spPr>
      </p:pic>
    </p:spTree>
    <p:extLst>
      <p:ext uri="{BB962C8B-B14F-4D97-AF65-F5344CB8AC3E}">
        <p14:creationId xmlns:p14="http://schemas.microsoft.com/office/powerpoint/2010/main" val="167148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C937A1-913B-BC47-9545-57BFFF5CEBD7}" type="datetime1">
              <a:rPr lang="en-US" smtClean="0"/>
              <a:t>11/20/2020</a:t>
            </a:fld>
            <a:endParaRPr lang="en-US" dirty="0"/>
          </a:p>
        </p:txBody>
      </p:sp>
      <p:sp>
        <p:nvSpPr>
          <p:cNvPr id="6" name="Footer Placeholder 5"/>
          <p:cNvSpPr>
            <a:spLocks noGrp="1"/>
          </p:cNvSpPr>
          <p:nvPr>
            <p:ph type="ftr" sz="quarter" idx="11"/>
          </p:nvPr>
        </p:nvSpPr>
        <p:spPr/>
        <p:txBody>
          <a:bodyPr/>
          <a:lstStyle/>
          <a:p>
            <a:r>
              <a:rPr lang="en-US" dirty="0"/>
              <a:t>Ghinassi / UBHC / RWJBH / 2020 / February</a:t>
            </a:r>
          </a:p>
        </p:txBody>
      </p:sp>
      <p:sp>
        <p:nvSpPr>
          <p:cNvPr id="7" name="Slide Number Placeholder 6"/>
          <p:cNvSpPr>
            <a:spLocks noGrp="1"/>
          </p:cNvSpPr>
          <p:nvPr>
            <p:ph type="sldNum" sz="quarter" idx="12"/>
          </p:nvPr>
        </p:nvSpPr>
        <p:spPr/>
        <p:txBody>
          <a:bodyPr/>
          <a:lstStyle/>
          <a:p>
            <a:pPr>
              <a:defRPr/>
            </a:pPr>
            <a:fld id="{67BF2167-D722-429A-9080-6FF8FCF8DB01}" type="slidenum">
              <a:rPr lang="en-US" smtClean="0"/>
              <a:pPr>
                <a:defRPr/>
              </a:pPr>
              <a:t>‹#›</a:t>
            </a:fld>
            <a:endParaRPr lang="en-US" dirty="0"/>
          </a:p>
        </p:txBody>
      </p:sp>
    </p:spTree>
    <p:extLst>
      <p:ext uri="{BB962C8B-B14F-4D97-AF65-F5344CB8AC3E}">
        <p14:creationId xmlns:p14="http://schemas.microsoft.com/office/powerpoint/2010/main" val="227643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A97B0B-83A8-2449-B2A2-F0ADF20308D4}" type="datetime1">
              <a:rPr lang="en-US" smtClean="0"/>
              <a:t>11/20/2020</a:t>
            </a:fld>
            <a:endParaRPr lang="en-US" dirty="0"/>
          </a:p>
        </p:txBody>
      </p:sp>
      <p:sp>
        <p:nvSpPr>
          <p:cNvPr id="8" name="Footer Placeholder 7"/>
          <p:cNvSpPr>
            <a:spLocks noGrp="1"/>
          </p:cNvSpPr>
          <p:nvPr>
            <p:ph type="ftr" sz="quarter" idx="11"/>
          </p:nvPr>
        </p:nvSpPr>
        <p:spPr/>
        <p:txBody>
          <a:bodyPr/>
          <a:lstStyle/>
          <a:p>
            <a:r>
              <a:rPr lang="en-US" dirty="0"/>
              <a:t>Ghinassi / UBHC / RWJBH / 2020 / February</a:t>
            </a:r>
          </a:p>
        </p:txBody>
      </p:sp>
      <p:sp>
        <p:nvSpPr>
          <p:cNvPr id="9" name="Slide Number Placeholder 8"/>
          <p:cNvSpPr>
            <a:spLocks noGrp="1"/>
          </p:cNvSpPr>
          <p:nvPr>
            <p:ph type="sldNum" sz="quarter" idx="12"/>
          </p:nvPr>
        </p:nvSpPr>
        <p:spPr/>
        <p:txBody>
          <a:bodyPr/>
          <a:lstStyle/>
          <a:p>
            <a:pPr>
              <a:defRPr/>
            </a:pPr>
            <a:fld id="{14EEF2BE-1A7D-4434-A945-5E65B828B583}" type="slidenum">
              <a:rPr lang="en-US" smtClean="0"/>
              <a:pPr>
                <a:defRPr/>
              </a:pPr>
              <a:t>‹#›</a:t>
            </a:fld>
            <a:endParaRPr lang="en-US" dirty="0"/>
          </a:p>
        </p:txBody>
      </p:sp>
    </p:spTree>
    <p:extLst>
      <p:ext uri="{BB962C8B-B14F-4D97-AF65-F5344CB8AC3E}">
        <p14:creationId xmlns:p14="http://schemas.microsoft.com/office/powerpoint/2010/main" val="15866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208DD-3F64-5A49-984F-6E94AF36705E}" type="datetime1">
              <a:rPr lang="en-US" smtClean="0"/>
              <a:t>11/20/2020</a:t>
            </a:fld>
            <a:endParaRPr lang="en-US" dirty="0"/>
          </a:p>
        </p:txBody>
      </p:sp>
      <p:sp>
        <p:nvSpPr>
          <p:cNvPr id="4" name="Footer Placeholder 3"/>
          <p:cNvSpPr>
            <a:spLocks noGrp="1"/>
          </p:cNvSpPr>
          <p:nvPr>
            <p:ph type="ftr" sz="quarter" idx="11"/>
          </p:nvPr>
        </p:nvSpPr>
        <p:spPr/>
        <p:txBody>
          <a:bodyPr/>
          <a:lstStyle/>
          <a:p>
            <a:r>
              <a:rPr lang="en-US" dirty="0"/>
              <a:t>Ghinassi / UBHC / RWJBH / 2020 / February</a:t>
            </a:r>
          </a:p>
        </p:txBody>
      </p:sp>
      <p:sp>
        <p:nvSpPr>
          <p:cNvPr id="5" name="Slide Number Placeholder 4"/>
          <p:cNvSpPr>
            <a:spLocks noGrp="1"/>
          </p:cNvSpPr>
          <p:nvPr>
            <p:ph type="sldNum" sz="quarter" idx="12"/>
          </p:nvPr>
        </p:nvSpPr>
        <p:spPr/>
        <p:txBody>
          <a:bodyPr/>
          <a:lstStyle/>
          <a:p>
            <a:pPr>
              <a:defRPr/>
            </a:pPr>
            <a:fld id="{0A59D165-30FB-46AA-AEC9-90BA2C819FCE}" type="slidenum">
              <a:rPr lang="en-US" smtClean="0"/>
              <a:pPr>
                <a:defRPr/>
              </a:pPr>
              <a:t>‹#›</a:t>
            </a:fld>
            <a:endParaRPr lang="en-US" dirty="0"/>
          </a:p>
        </p:txBody>
      </p:sp>
    </p:spTree>
    <p:extLst>
      <p:ext uri="{BB962C8B-B14F-4D97-AF65-F5344CB8AC3E}">
        <p14:creationId xmlns:p14="http://schemas.microsoft.com/office/powerpoint/2010/main" val="169674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88D87-D08A-5F49-9436-48960CB786EC}" type="datetime1">
              <a:rPr lang="en-US" smtClean="0"/>
              <a:t>11/20/2020</a:t>
            </a:fld>
            <a:endParaRPr lang="en-US" dirty="0"/>
          </a:p>
        </p:txBody>
      </p:sp>
      <p:sp>
        <p:nvSpPr>
          <p:cNvPr id="3" name="Footer Placeholder 2"/>
          <p:cNvSpPr>
            <a:spLocks noGrp="1"/>
          </p:cNvSpPr>
          <p:nvPr>
            <p:ph type="ftr" sz="quarter" idx="11"/>
          </p:nvPr>
        </p:nvSpPr>
        <p:spPr/>
        <p:txBody>
          <a:bodyPr/>
          <a:lstStyle/>
          <a:p>
            <a:r>
              <a:rPr lang="en-US" dirty="0"/>
              <a:t>Ghinassi / UBHC / RWJBH / 2020 / February</a:t>
            </a:r>
          </a:p>
        </p:txBody>
      </p:sp>
      <p:sp>
        <p:nvSpPr>
          <p:cNvPr id="4" name="Slide Number Placeholder 3"/>
          <p:cNvSpPr>
            <a:spLocks noGrp="1"/>
          </p:cNvSpPr>
          <p:nvPr>
            <p:ph type="sldNum" sz="quarter" idx="12"/>
          </p:nvPr>
        </p:nvSpPr>
        <p:spPr/>
        <p:txBody>
          <a:bodyPr/>
          <a:lstStyle/>
          <a:p>
            <a:pPr>
              <a:defRPr/>
            </a:pPr>
            <a:fld id="{C4DE414F-EEA8-40F8-B7DE-E4B555777695}" type="slidenum">
              <a:rPr lang="en-US" smtClean="0"/>
              <a:pPr>
                <a:defRPr/>
              </a:pPr>
              <a:t>‹#›</a:t>
            </a:fld>
            <a:endParaRPr lang="en-US" dirty="0"/>
          </a:p>
        </p:txBody>
      </p:sp>
    </p:spTree>
    <p:extLst>
      <p:ext uri="{BB962C8B-B14F-4D97-AF65-F5344CB8AC3E}">
        <p14:creationId xmlns:p14="http://schemas.microsoft.com/office/powerpoint/2010/main" val="1892531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6AA26-A1AB-5148-97A2-C8F28AEC5C6B}" type="datetime1">
              <a:rPr lang="en-US" smtClean="0"/>
              <a:t>11/20/2020</a:t>
            </a:fld>
            <a:endParaRPr lang="en-US" dirty="0"/>
          </a:p>
        </p:txBody>
      </p:sp>
      <p:sp>
        <p:nvSpPr>
          <p:cNvPr id="6" name="Footer Placeholder 5"/>
          <p:cNvSpPr>
            <a:spLocks noGrp="1"/>
          </p:cNvSpPr>
          <p:nvPr>
            <p:ph type="ftr" sz="quarter" idx="11"/>
          </p:nvPr>
        </p:nvSpPr>
        <p:spPr/>
        <p:txBody>
          <a:bodyPr/>
          <a:lstStyle/>
          <a:p>
            <a:r>
              <a:rPr lang="en-US" dirty="0"/>
              <a:t>Ghinassi / UBHC / RWJBH / 2020 / February</a:t>
            </a:r>
          </a:p>
        </p:txBody>
      </p:sp>
      <p:sp>
        <p:nvSpPr>
          <p:cNvPr id="7" name="Slide Number Placeholder 6"/>
          <p:cNvSpPr>
            <a:spLocks noGrp="1"/>
          </p:cNvSpPr>
          <p:nvPr>
            <p:ph type="sldNum" sz="quarter" idx="12"/>
          </p:nvPr>
        </p:nvSpPr>
        <p:spPr/>
        <p:txBody>
          <a:bodyPr/>
          <a:lstStyle/>
          <a:p>
            <a:pPr>
              <a:defRPr/>
            </a:pPr>
            <a:fld id="{253652DB-00A6-4E7F-8F98-910AB99B53FB}" type="slidenum">
              <a:rPr lang="en-US" smtClean="0"/>
              <a:pPr>
                <a:defRPr/>
              </a:pPr>
              <a:t>‹#›</a:t>
            </a:fld>
            <a:endParaRPr lang="en-US" dirty="0"/>
          </a:p>
        </p:txBody>
      </p:sp>
    </p:spTree>
    <p:extLst>
      <p:ext uri="{BB962C8B-B14F-4D97-AF65-F5344CB8AC3E}">
        <p14:creationId xmlns:p14="http://schemas.microsoft.com/office/powerpoint/2010/main" val="407205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F7025-3BA6-184C-8A9B-8CB7D2943C5A}" type="datetime1">
              <a:rPr lang="en-US" smtClean="0"/>
              <a:t>11/20/2020</a:t>
            </a:fld>
            <a:endParaRPr lang="en-US" dirty="0"/>
          </a:p>
        </p:txBody>
      </p:sp>
      <p:sp>
        <p:nvSpPr>
          <p:cNvPr id="6" name="Footer Placeholder 5"/>
          <p:cNvSpPr>
            <a:spLocks noGrp="1"/>
          </p:cNvSpPr>
          <p:nvPr>
            <p:ph type="ftr" sz="quarter" idx="11"/>
          </p:nvPr>
        </p:nvSpPr>
        <p:spPr/>
        <p:txBody>
          <a:bodyPr/>
          <a:lstStyle/>
          <a:p>
            <a:r>
              <a:rPr lang="en-US" dirty="0"/>
              <a:t>Ghinassi / UBHC / RWJBH / 2020 / February</a:t>
            </a:r>
          </a:p>
        </p:txBody>
      </p:sp>
      <p:sp>
        <p:nvSpPr>
          <p:cNvPr id="7" name="Slide Number Placeholder 6"/>
          <p:cNvSpPr>
            <a:spLocks noGrp="1"/>
          </p:cNvSpPr>
          <p:nvPr>
            <p:ph type="sldNum" sz="quarter" idx="12"/>
          </p:nvPr>
        </p:nvSpPr>
        <p:spPr/>
        <p:txBody>
          <a:bodyPr/>
          <a:lstStyle/>
          <a:p>
            <a:pPr>
              <a:defRPr/>
            </a:pPr>
            <a:fld id="{8710A3AA-3C6D-449A-A4D4-38E2B3667735}" type="slidenum">
              <a:rPr lang="en-US" smtClean="0"/>
              <a:pPr>
                <a:defRPr/>
              </a:pPr>
              <a:t>‹#›</a:t>
            </a:fld>
            <a:endParaRPr lang="en-US" dirty="0"/>
          </a:p>
        </p:txBody>
      </p:sp>
    </p:spTree>
    <p:extLst>
      <p:ext uri="{BB962C8B-B14F-4D97-AF65-F5344CB8AC3E}">
        <p14:creationId xmlns:p14="http://schemas.microsoft.com/office/powerpoint/2010/main" val="279216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94D59-48E5-5A44-983F-BC7887C2380D}" type="datetime1">
              <a:rPr lang="en-US" smtClean="0"/>
              <a:t>11/20/2020</a:t>
            </a:fld>
            <a:endParaRPr lang="en-US" dirty="0"/>
          </a:p>
        </p:txBody>
      </p:sp>
      <p:sp>
        <p:nvSpPr>
          <p:cNvPr id="5" name="Footer Placeholder 4"/>
          <p:cNvSpPr>
            <a:spLocks noGrp="1"/>
          </p:cNvSpPr>
          <p:nvPr>
            <p:ph type="ftr" sz="quarter" idx="11"/>
          </p:nvPr>
        </p:nvSpPr>
        <p:spPr/>
        <p:txBody>
          <a:bodyPr/>
          <a:lstStyle/>
          <a:p>
            <a:r>
              <a:rPr lang="en-US" dirty="0"/>
              <a:t>Ghinassi / UBHC / RWJBH / 2020 / February</a:t>
            </a:r>
          </a:p>
        </p:txBody>
      </p:sp>
      <p:sp>
        <p:nvSpPr>
          <p:cNvPr id="6" name="Slide Number Placeholder 5"/>
          <p:cNvSpPr>
            <a:spLocks noGrp="1"/>
          </p:cNvSpPr>
          <p:nvPr>
            <p:ph type="sldNum" sz="quarter" idx="12"/>
          </p:nvPr>
        </p:nvSpPr>
        <p:spPr/>
        <p:txBody>
          <a:bodyPr/>
          <a:lstStyle/>
          <a:p>
            <a:pPr>
              <a:defRPr/>
            </a:pPr>
            <a:fld id="{3980BF4D-6ED0-466B-ADBA-6E49B1CF8828}" type="slidenum">
              <a:rPr lang="en-US" smtClean="0"/>
              <a:pPr>
                <a:defRPr/>
              </a:pPr>
              <a:t>‹#›</a:t>
            </a:fld>
            <a:endParaRPr lang="en-US" dirty="0"/>
          </a:p>
        </p:txBody>
      </p:sp>
    </p:spTree>
    <p:extLst>
      <p:ext uri="{BB962C8B-B14F-4D97-AF65-F5344CB8AC3E}">
        <p14:creationId xmlns:p14="http://schemas.microsoft.com/office/powerpoint/2010/main" val="227317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03501-9F7A-8F47-B6F6-BB06B4068AA2}" type="datetime1">
              <a:rPr lang="en-US" smtClean="0"/>
              <a:t>11/20/2020</a:t>
            </a:fld>
            <a:endParaRPr lang="en-US" dirty="0"/>
          </a:p>
        </p:txBody>
      </p:sp>
      <p:sp>
        <p:nvSpPr>
          <p:cNvPr id="5" name="Footer Placeholder 4"/>
          <p:cNvSpPr>
            <a:spLocks noGrp="1"/>
          </p:cNvSpPr>
          <p:nvPr>
            <p:ph type="ftr" sz="quarter" idx="11"/>
          </p:nvPr>
        </p:nvSpPr>
        <p:spPr/>
        <p:txBody>
          <a:bodyPr/>
          <a:lstStyle/>
          <a:p>
            <a:r>
              <a:rPr lang="en-US" dirty="0"/>
              <a:t>Ghinassi / UBHC / RWJBH / 2020 / February</a:t>
            </a:r>
          </a:p>
        </p:txBody>
      </p:sp>
      <p:sp>
        <p:nvSpPr>
          <p:cNvPr id="6" name="Slide Number Placeholder 5"/>
          <p:cNvSpPr>
            <a:spLocks noGrp="1"/>
          </p:cNvSpPr>
          <p:nvPr>
            <p:ph type="sldNum" sz="quarter" idx="12"/>
          </p:nvPr>
        </p:nvSpPr>
        <p:spPr/>
        <p:txBody>
          <a:bodyPr/>
          <a:lstStyle/>
          <a:p>
            <a:pPr>
              <a:defRPr/>
            </a:pPr>
            <a:fld id="{AD3075B9-D9A5-4B08-B576-DE01780B7EB6}" type="slidenum">
              <a:rPr lang="en-US" smtClean="0"/>
              <a:pPr>
                <a:defRPr/>
              </a:pPr>
              <a:t>‹#›</a:t>
            </a:fld>
            <a:endParaRPr lang="en-US" dirty="0"/>
          </a:p>
        </p:txBody>
      </p:sp>
    </p:spTree>
    <p:extLst>
      <p:ext uri="{BB962C8B-B14F-4D97-AF65-F5344CB8AC3E}">
        <p14:creationId xmlns:p14="http://schemas.microsoft.com/office/powerpoint/2010/main" val="256864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1" i="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hasCustomPrompt="1"/>
          </p:nvPr>
        </p:nvSpPr>
        <p:spPr>
          <a:xfrm>
            <a:off x="838200" y="1906291"/>
            <a:ext cx="10515600" cy="4494509"/>
          </a:xfrm>
        </p:spPr>
        <p:txBody>
          <a:bodyPr/>
          <a:lstStyle>
            <a:lvl1pPr marL="342900" indent="-342900">
              <a:buFont typeface="Arial" charset="0"/>
              <a:buChar char="•"/>
              <a:defRPr/>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8872147" y="5976730"/>
            <a:ext cx="3042765" cy="639672"/>
          </a:xfrm>
          <a:prstGeom prst="rect">
            <a:avLst/>
          </a:prstGeom>
        </p:spPr>
      </p:pic>
    </p:spTree>
    <p:extLst>
      <p:ext uri="{BB962C8B-B14F-4D97-AF65-F5344CB8AC3E}">
        <p14:creationId xmlns:p14="http://schemas.microsoft.com/office/powerpoint/2010/main" val="139122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906290"/>
            <a:ext cx="5181600" cy="44945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906290"/>
            <a:ext cx="5181600" cy="44945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838200" y="365125"/>
            <a:ext cx="10515600" cy="1325563"/>
          </a:xfrm>
        </p:spPr>
        <p:txBody>
          <a:bodyPr/>
          <a:lstStyle>
            <a:lvl1pPr>
              <a:defRPr b="1" i="0">
                <a:latin typeface="Arial" charset="0"/>
                <a:ea typeface="Arial" charset="0"/>
                <a:cs typeface="Arial" charset="0"/>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8872147" y="5976730"/>
            <a:ext cx="3042765" cy="639672"/>
          </a:xfrm>
          <a:prstGeom prst="rect">
            <a:avLst/>
          </a:prstGeom>
        </p:spPr>
      </p:pic>
    </p:spTree>
    <p:extLst>
      <p:ext uri="{BB962C8B-B14F-4D97-AF65-F5344CB8AC3E}">
        <p14:creationId xmlns:p14="http://schemas.microsoft.com/office/powerpoint/2010/main" val="18358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838200" y="365125"/>
            <a:ext cx="10515600" cy="1325563"/>
          </a:xfrm>
        </p:spPr>
        <p:txBody>
          <a:bodyPr/>
          <a:lstStyle>
            <a:lvl1pPr>
              <a:defRPr b="1" i="0">
                <a:latin typeface="Arial" charset="0"/>
                <a:ea typeface="Arial" charset="0"/>
                <a:cs typeface="Arial" charset="0"/>
              </a:defRPr>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8872147" y="5976730"/>
            <a:ext cx="3042765" cy="639672"/>
          </a:xfrm>
          <a:prstGeom prst="rect">
            <a:avLst/>
          </a:prstGeom>
        </p:spPr>
      </p:pic>
    </p:spTree>
    <p:extLst>
      <p:ext uri="{BB962C8B-B14F-4D97-AF65-F5344CB8AC3E}">
        <p14:creationId xmlns:p14="http://schemas.microsoft.com/office/powerpoint/2010/main" val="75901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8872147" y="5976730"/>
            <a:ext cx="3042765" cy="639672"/>
          </a:xfrm>
          <a:prstGeom prst="rect">
            <a:avLst/>
          </a:prstGeom>
        </p:spPr>
      </p:pic>
    </p:spTree>
    <p:extLst>
      <p:ext uri="{BB962C8B-B14F-4D97-AF65-F5344CB8AC3E}">
        <p14:creationId xmlns:p14="http://schemas.microsoft.com/office/powerpoint/2010/main" val="77281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4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E8E793-FB89-E14D-B31C-7092E4EB1CCC}" type="datetime1">
              <a:rPr lang="en-US" smtClean="0"/>
              <a:t>11/20/2020</a:t>
            </a:fld>
            <a:endParaRPr lang="en-US" dirty="0"/>
          </a:p>
        </p:txBody>
      </p:sp>
      <p:sp>
        <p:nvSpPr>
          <p:cNvPr id="5" name="Footer Placeholder 4"/>
          <p:cNvSpPr>
            <a:spLocks noGrp="1"/>
          </p:cNvSpPr>
          <p:nvPr>
            <p:ph type="ftr" sz="quarter" idx="11"/>
          </p:nvPr>
        </p:nvSpPr>
        <p:spPr/>
        <p:txBody>
          <a:bodyPr/>
          <a:lstStyle/>
          <a:p>
            <a:r>
              <a:rPr lang="en-US" dirty="0"/>
              <a:t>Ghinassi / UBHC / RWJBH / 2020 / February</a:t>
            </a:r>
          </a:p>
        </p:txBody>
      </p:sp>
      <p:sp>
        <p:nvSpPr>
          <p:cNvPr id="6" name="Slide Number Placeholder 5"/>
          <p:cNvSpPr>
            <a:spLocks noGrp="1"/>
          </p:cNvSpPr>
          <p:nvPr>
            <p:ph type="sldNum" sz="quarter" idx="12"/>
          </p:nvPr>
        </p:nvSpPr>
        <p:spPr/>
        <p:txBody>
          <a:bodyPr/>
          <a:lstStyle/>
          <a:p>
            <a:fld id="{54F80B26-22CE-2C44-BFF2-53A089F84A58}" type="slidenum">
              <a:rPr lang="en-US" smtClean="0"/>
              <a:t>‹#›</a:t>
            </a:fld>
            <a:endParaRPr lang="en-US" dirty="0"/>
          </a:p>
        </p:txBody>
      </p:sp>
      <p:pic>
        <p:nvPicPr>
          <p:cNvPr id="7" name="Picture 9">
            <a:extLst>
              <a:ext uri="{FF2B5EF4-FFF2-40B4-BE49-F238E27FC236}">
                <a16:creationId xmlns:a16="http://schemas.microsoft.com/office/drawing/2014/main" id="{EEFE4561-8E25-F941-BBE5-AE766608D4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8BA76838-100C-6F4E-8964-1D764BBC9C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381000"/>
            <a:ext cx="377613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4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F07A3-E0B6-C846-9707-00EF69185E59}" type="datetime1">
              <a:rPr lang="en-US" smtClean="0"/>
              <a:t>11/20/2020</a:t>
            </a:fld>
            <a:endParaRPr lang="en-US" dirty="0"/>
          </a:p>
        </p:txBody>
      </p:sp>
      <p:sp>
        <p:nvSpPr>
          <p:cNvPr id="5" name="Footer Placeholder 4"/>
          <p:cNvSpPr>
            <a:spLocks noGrp="1"/>
          </p:cNvSpPr>
          <p:nvPr>
            <p:ph type="ftr" sz="quarter" idx="11"/>
          </p:nvPr>
        </p:nvSpPr>
        <p:spPr/>
        <p:txBody>
          <a:bodyPr/>
          <a:lstStyle/>
          <a:p>
            <a:r>
              <a:rPr lang="en-US" dirty="0"/>
              <a:t>Ghinassi / UBHC / RWJBH / 2020 / February</a:t>
            </a:r>
          </a:p>
        </p:txBody>
      </p:sp>
      <p:sp>
        <p:nvSpPr>
          <p:cNvPr id="6" name="Slide Number Placeholder 5"/>
          <p:cNvSpPr>
            <a:spLocks noGrp="1"/>
          </p:cNvSpPr>
          <p:nvPr>
            <p:ph type="sldNum" sz="quarter" idx="12"/>
          </p:nvPr>
        </p:nvSpPr>
        <p:spPr/>
        <p:txBody>
          <a:bodyPr/>
          <a:lstStyle/>
          <a:p>
            <a:pPr>
              <a:defRPr/>
            </a:pPr>
            <a:fld id="{1FC86BFA-E4C8-42D2-B3D6-CA78285D5792}" type="slidenum">
              <a:rPr lang="en-US" smtClean="0"/>
              <a:pPr>
                <a:defRPr/>
              </a:pPr>
              <a:t>‹#›</a:t>
            </a:fld>
            <a:endParaRPr lang="en-US" dirty="0"/>
          </a:p>
        </p:txBody>
      </p:sp>
    </p:spTree>
    <p:extLst>
      <p:ext uri="{BB962C8B-B14F-4D97-AF65-F5344CB8AC3E}">
        <p14:creationId xmlns:p14="http://schemas.microsoft.com/office/powerpoint/2010/main" val="104824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6154EB-69D0-EC48-BC3C-5E527CC61D70}" type="datetime1">
              <a:rPr lang="en-US" smtClean="0"/>
              <a:t>11/20/2020</a:t>
            </a:fld>
            <a:endParaRPr lang="en-US" dirty="0"/>
          </a:p>
        </p:txBody>
      </p:sp>
      <p:sp>
        <p:nvSpPr>
          <p:cNvPr id="5" name="Footer Placeholder 4"/>
          <p:cNvSpPr>
            <a:spLocks noGrp="1"/>
          </p:cNvSpPr>
          <p:nvPr>
            <p:ph type="ftr" sz="quarter" idx="11"/>
          </p:nvPr>
        </p:nvSpPr>
        <p:spPr/>
        <p:txBody>
          <a:bodyPr/>
          <a:lstStyle/>
          <a:p>
            <a:r>
              <a:rPr lang="en-US" dirty="0"/>
              <a:t>Ghinassi / UBHC / RWJBH / 2020 / February</a:t>
            </a:r>
          </a:p>
        </p:txBody>
      </p:sp>
      <p:sp>
        <p:nvSpPr>
          <p:cNvPr id="6" name="Slide Number Placeholder 5"/>
          <p:cNvSpPr>
            <a:spLocks noGrp="1"/>
          </p:cNvSpPr>
          <p:nvPr>
            <p:ph type="sldNum" sz="quarter" idx="12"/>
          </p:nvPr>
        </p:nvSpPr>
        <p:spPr/>
        <p:txBody>
          <a:bodyPr/>
          <a:lstStyle/>
          <a:p>
            <a:pPr>
              <a:defRPr/>
            </a:pPr>
            <a:fld id="{92390F31-E21D-4E5D-A5CB-3D81706F7C3D}" type="slidenum">
              <a:rPr lang="en-US" smtClean="0"/>
              <a:pPr>
                <a:defRPr/>
              </a:pPr>
              <a:t>‹#›</a:t>
            </a:fld>
            <a:endParaRPr lang="en-US" dirty="0"/>
          </a:p>
        </p:txBody>
      </p:sp>
    </p:spTree>
    <p:extLst>
      <p:ext uri="{BB962C8B-B14F-4D97-AF65-F5344CB8AC3E}">
        <p14:creationId xmlns:p14="http://schemas.microsoft.com/office/powerpoint/2010/main" val="1611253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F0CA6-E2FC-B546-A9C5-3F31ACDE5800}" type="datetimeFigureOut">
              <a:rPr lang="en-US" smtClean="0"/>
              <a:t>11/20/2020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F8A75-5636-3A4D-BB4E-631222F4E6F3}" type="slidenum">
              <a:rPr lang="en-US" smtClean="0"/>
              <a:t>‹#›</a:t>
            </a:fld>
            <a:endParaRPr lang="en-US" dirty="0"/>
          </a:p>
        </p:txBody>
      </p:sp>
    </p:spTree>
    <p:extLst>
      <p:ext uri="{BB962C8B-B14F-4D97-AF65-F5344CB8AC3E}">
        <p14:creationId xmlns:p14="http://schemas.microsoft.com/office/powerpoint/2010/main" val="1132425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3600" b="1" i="0" kern="1200">
          <a:solidFill>
            <a:schemeClr val="accent2"/>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400" b="1" i="0" kern="1200">
          <a:solidFill>
            <a:schemeClr val="accent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DF7F9-3F3C-EB44-9BF3-CACA8C7037EF}" type="datetime1">
              <a:rPr lang="en-US" smtClean="0"/>
              <a:t>11/20/2020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Ghinassi / UBHC / RWJBH / 2020 / February</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pic>
        <p:nvPicPr>
          <p:cNvPr id="7" name="Picture 3">
            <a:extLst>
              <a:ext uri="{FF2B5EF4-FFF2-40B4-BE49-F238E27FC236}">
                <a16:creationId xmlns:a16="http://schemas.microsoft.com/office/drawing/2014/main" id="{0E55AD8B-1EA2-B44B-B7E7-1EF00D8325E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1"/>
            <a:ext cx="12189884"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4FA26C3-2B78-D849-BED8-5F1DF903A0B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1651" y="144463"/>
            <a:ext cx="192193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33527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tel:+1-855-652-6819"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9284"/>
            <a:ext cx="12104016" cy="2384982"/>
          </a:xfrm>
        </p:spPr>
        <p:txBody>
          <a:bodyPr anchor="ctr">
            <a:normAutofit fontScale="90000"/>
          </a:bodyPr>
          <a:lstStyle/>
          <a:p>
            <a:r>
              <a:rPr lang="en-US" dirty="0"/>
              <a:t>Behavioral Healthcare Access and Quality: </a:t>
            </a:r>
            <a:br>
              <a:rPr lang="en-US" dirty="0"/>
            </a:br>
            <a:r>
              <a:rPr lang="en-US" dirty="0"/>
              <a:t>Lessons Learned During the Covid-19 Pandemic</a:t>
            </a:r>
            <a:br>
              <a:rPr lang="en-US" dirty="0"/>
            </a:br>
            <a:endParaRPr lang="en-US" dirty="0"/>
          </a:p>
        </p:txBody>
      </p:sp>
      <p:sp>
        <p:nvSpPr>
          <p:cNvPr id="3" name="Subtitle 2"/>
          <p:cNvSpPr>
            <a:spLocks noGrp="1"/>
          </p:cNvSpPr>
          <p:nvPr>
            <p:ph type="subTitle" idx="1"/>
          </p:nvPr>
        </p:nvSpPr>
        <p:spPr>
          <a:xfrm>
            <a:off x="2960016" y="5383833"/>
            <a:ext cx="9144000" cy="429351"/>
          </a:xfrm>
        </p:spPr>
        <p:txBody>
          <a:bodyPr/>
          <a:lstStyle/>
          <a:p>
            <a:r>
              <a:rPr lang="en-US" dirty="0"/>
              <a:t>Thursday, Nov. 19, 2020: 12:30 p.m. ET</a:t>
            </a:r>
          </a:p>
        </p:txBody>
      </p:sp>
    </p:spTree>
    <p:extLst>
      <p:ext uri="{BB962C8B-B14F-4D97-AF65-F5344CB8AC3E}">
        <p14:creationId xmlns:p14="http://schemas.microsoft.com/office/powerpoint/2010/main" val="183893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1"/>
            <a:ext cx="9144000" cy="668899"/>
          </a:xfrm>
        </p:spPr>
        <p:txBody>
          <a:bodyPr>
            <a:normAutofit/>
          </a:bodyPr>
          <a:lstStyle/>
          <a:p>
            <a:pPr algn="ctr"/>
            <a:r>
              <a:rPr lang="en-US" altLang="en-US" sz="2400" dirty="0">
                <a:solidFill>
                  <a:schemeClr val="bg1"/>
                </a:solidFill>
                <a:latin typeface="Arial" panose="020B0604020202020204" pitchFamily="34" charset="0"/>
              </a:rPr>
              <a:t>The Five Major Principles</a:t>
            </a:r>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10</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Adapted from: Hobfoll, </a:t>
            </a:r>
            <a:r>
              <a:rPr lang="en-US" sz="1400" i="1" dirty="0">
                <a:solidFill>
                  <a:srgbClr val="FFFFFF"/>
                </a:solidFill>
                <a:latin typeface="Calibri" pitchFamily="34" charset="0"/>
                <a:ea typeface="Geneva"/>
              </a:rPr>
              <a:t>Psychiatry</a:t>
            </a:r>
            <a:r>
              <a:rPr lang="en-US" sz="1400" dirty="0">
                <a:solidFill>
                  <a:srgbClr val="FFFFFF"/>
                </a:solidFill>
                <a:latin typeface="Calibri" pitchFamily="34" charset="0"/>
                <a:ea typeface="Geneva"/>
              </a:rPr>
              <a:t>, 2007.</a:t>
            </a:r>
          </a:p>
        </p:txBody>
      </p:sp>
      <p:sp>
        <p:nvSpPr>
          <p:cNvPr id="6" name="Rectangle 3"/>
          <p:cNvSpPr txBox="1">
            <a:spLocks noChangeArrowheads="1"/>
          </p:cNvSpPr>
          <p:nvPr/>
        </p:nvSpPr>
        <p:spPr bwMode="auto">
          <a:xfrm>
            <a:off x="2743200" y="1406345"/>
            <a:ext cx="6705600" cy="440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82625" indent="-682625">
              <a:buClr>
                <a:srgbClr val="00B0F0"/>
              </a:buClr>
              <a:buFont typeface="Wingdings" panose="05000000000000000000" pitchFamily="2" charset="2"/>
              <a:buChar char="v"/>
            </a:pPr>
            <a:r>
              <a:rPr lang="en-US" sz="4800" kern="0" dirty="0">
                <a:solidFill>
                  <a:prstClr val="black"/>
                </a:solidFill>
                <a:latin typeface="Calibri" panose="020F0502020204030204"/>
              </a:rPr>
              <a:t>Safety</a:t>
            </a:r>
          </a:p>
          <a:p>
            <a:pPr marL="682625" indent="-682625">
              <a:buClr>
                <a:srgbClr val="00B0F0"/>
              </a:buClr>
              <a:buFont typeface="Wingdings" panose="05000000000000000000" pitchFamily="2" charset="2"/>
              <a:buChar char="v"/>
            </a:pPr>
            <a:r>
              <a:rPr lang="en-US" altLang="en-US" sz="4800" kern="0" dirty="0">
                <a:solidFill>
                  <a:prstClr val="black"/>
                </a:solidFill>
                <a:latin typeface="Calibri" panose="020F0502020204030204"/>
              </a:rPr>
              <a:t>Calmness</a:t>
            </a:r>
          </a:p>
          <a:p>
            <a:pPr marL="682625" indent="-682625">
              <a:buClr>
                <a:srgbClr val="00B0F0"/>
              </a:buClr>
              <a:buFont typeface="Wingdings" panose="05000000000000000000" pitchFamily="2" charset="2"/>
              <a:buChar char="v"/>
            </a:pPr>
            <a:r>
              <a:rPr lang="en-US" altLang="en-US" sz="4800" kern="0" dirty="0">
                <a:solidFill>
                  <a:prstClr val="black"/>
                </a:solidFill>
                <a:latin typeface="Calibri" panose="020F0502020204030204"/>
              </a:rPr>
              <a:t>Self-Efficacy</a:t>
            </a:r>
          </a:p>
          <a:p>
            <a:pPr marL="682625" indent="-682625">
              <a:buClr>
                <a:srgbClr val="00B0F0"/>
              </a:buClr>
              <a:buFont typeface="Wingdings" panose="05000000000000000000" pitchFamily="2" charset="2"/>
              <a:buChar char="v"/>
            </a:pPr>
            <a:r>
              <a:rPr lang="en-US" altLang="en-US" sz="4800" kern="0" dirty="0">
                <a:solidFill>
                  <a:prstClr val="black"/>
                </a:solidFill>
                <a:latin typeface="Calibri" panose="020F0502020204030204"/>
              </a:rPr>
              <a:t>Connectedness</a:t>
            </a:r>
          </a:p>
          <a:p>
            <a:pPr marL="682625" indent="-682625">
              <a:buClr>
                <a:srgbClr val="00B0F0"/>
              </a:buClr>
              <a:buFont typeface="Wingdings" panose="05000000000000000000" pitchFamily="2" charset="2"/>
              <a:buChar char="v"/>
            </a:pPr>
            <a:r>
              <a:rPr lang="en-US" altLang="en-US" sz="4800" kern="0" dirty="0">
                <a:solidFill>
                  <a:prstClr val="black"/>
                </a:solidFill>
                <a:latin typeface="Calibri" panose="020F0502020204030204"/>
              </a:rPr>
              <a:t>Hope and Optimism</a:t>
            </a:r>
          </a:p>
        </p:txBody>
      </p:sp>
    </p:spTree>
    <p:extLst>
      <p:ext uri="{BB962C8B-B14F-4D97-AF65-F5344CB8AC3E}">
        <p14:creationId xmlns:p14="http://schemas.microsoft.com/office/powerpoint/2010/main" val="375776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DDCA-5C5A-6747-9237-7A8695334EF5}"/>
              </a:ext>
            </a:extLst>
          </p:cNvPr>
          <p:cNvSpPr>
            <a:spLocks noGrp="1"/>
          </p:cNvSpPr>
          <p:nvPr>
            <p:ph type="title"/>
          </p:nvPr>
        </p:nvSpPr>
        <p:spPr>
          <a:xfrm>
            <a:off x="2152650" y="365127"/>
            <a:ext cx="7886700" cy="4966529"/>
          </a:xfrm>
        </p:spPr>
        <p:txBody>
          <a:bodyPr/>
          <a:lstStyle/>
          <a:p>
            <a:pPr algn="ctr"/>
            <a:r>
              <a:rPr lang="en-US" dirty="0"/>
              <a:t>Addressing the Health Needs of the Community</a:t>
            </a:r>
          </a:p>
        </p:txBody>
      </p:sp>
      <p:sp>
        <p:nvSpPr>
          <p:cNvPr id="3" name="Footer Placeholder 2">
            <a:extLst>
              <a:ext uri="{FF2B5EF4-FFF2-40B4-BE49-F238E27FC236}">
                <a16:creationId xmlns:a16="http://schemas.microsoft.com/office/drawing/2014/main" id="{34E822C9-E8E5-2C46-9801-6AEC15757787}"/>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ea typeface="Geneva"/>
              </a:rPr>
              <a:t>Ghinassi / UBHC / RWJBH / 2020 / February</a:t>
            </a:r>
          </a:p>
        </p:txBody>
      </p:sp>
    </p:spTree>
    <p:extLst>
      <p:ext uri="{BB962C8B-B14F-4D97-AF65-F5344CB8AC3E}">
        <p14:creationId xmlns:p14="http://schemas.microsoft.com/office/powerpoint/2010/main" val="38931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0"/>
            <a:ext cx="9144000" cy="661182"/>
          </a:xfrm>
        </p:spPr>
        <p:txBody>
          <a:bodyPr>
            <a:normAutofit/>
          </a:bodyPr>
          <a:lstStyle/>
          <a:p>
            <a:pPr algn="ctr"/>
            <a:r>
              <a:rPr lang="en-US" altLang="en-US" sz="2400" b="1" dirty="0">
                <a:solidFill>
                  <a:schemeClr val="bg1"/>
                </a:solidFill>
                <a:latin typeface="Arial" panose="020B0604020202020204" pitchFamily="34" charset="0"/>
              </a:rPr>
              <a:t>Mental Health Consequences</a:t>
            </a:r>
          </a:p>
        </p:txBody>
      </p:sp>
      <p:sp>
        <p:nvSpPr>
          <p:cNvPr id="68611" name="Rectangle 3"/>
          <p:cNvSpPr>
            <a:spLocks noGrp="1" noChangeArrowheads="1"/>
          </p:cNvSpPr>
          <p:nvPr>
            <p:ph type="body" idx="4294967295"/>
          </p:nvPr>
        </p:nvSpPr>
        <p:spPr>
          <a:xfrm>
            <a:off x="2133600" y="1490646"/>
            <a:ext cx="8382000" cy="4763989"/>
          </a:xfrm>
        </p:spPr>
        <p:txBody>
          <a:bodyPr/>
          <a:lstStyle/>
          <a:p>
            <a:pPr marL="457200" indent="-457200">
              <a:buClr>
                <a:srgbClr val="66FFFF"/>
              </a:buClr>
              <a:buFont typeface="Wingdings" panose="05000000000000000000" pitchFamily="2" charset="2"/>
              <a:buChar char="Ø"/>
            </a:pPr>
            <a:r>
              <a:rPr lang="en-US" sz="4400" dirty="0"/>
              <a:t>Anxiety</a:t>
            </a:r>
          </a:p>
          <a:p>
            <a:pPr marL="457200" indent="-457200">
              <a:buClr>
                <a:srgbClr val="66FFFF"/>
              </a:buClr>
              <a:buFont typeface="Wingdings" panose="05000000000000000000" pitchFamily="2" charset="2"/>
              <a:buChar char="Ø"/>
            </a:pPr>
            <a:r>
              <a:rPr lang="en-US" sz="4400" dirty="0"/>
              <a:t>Depression</a:t>
            </a:r>
          </a:p>
          <a:p>
            <a:pPr marL="457200" indent="-457200">
              <a:buClr>
                <a:srgbClr val="66FFFF"/>
              </a:buClr>
              <a:buFont typeface="Wingdings" panose="05000000000000000000" pitchFamily="2" charset="2"/>
              <a:buChar char="Ø"/>
            </a:pPr>
            <a:r>
              <a:rPr lang="en-US" sz="4400" dirty="0"/>
              <a:t>Substance use</a:t>
            </a:r>
          </a:p>
          <a:p>
            <a:pPr marL="457200" indent="-457200">
              <a:buClr>
                <a:srgbClr val="66FFFF"/>
              </a:buClr>
              <a:buFont typeface="Wingdings" panose="05000000000000000000" pitchFamily="2" charset="2"/>
              <a:buChar char="Ø"/>
            </a:pPr>
            <a:r>
              <a:rPr lang="en-US" sz="4400" dirty="0"/>
              <a:t>Loneliness</a:t>
            </a:r>
          </a:p>
          <a:p>
            <a:pPr marL="457200" indent="-457200">
              <a:buClr>
                <a:srgbClr val="66FFFF"/>
              </a:buClr>
              <a:buFont typeface="Wingdings" panose="05000000000000000000" pitchFamily="2" charset="2"/>
              <a:buChar char="Ø"/>
            </a:pPr>
            <a:r>
              <a:rPr lang="en-US" sz="4400" dirty="0"/>
              <a:t>Domestic violence/child abuse</a:t>
            </a:r>
            <a:endParaRPr lang="en-US" altLang="en-US" sz="4400" dirty="0"/>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12</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Galea S, </a:t>
            </a:r>
            <a:r>
              <a:rPr lang="en-US" sz="1400" i="1" dirty="0">
                <a:solidFill>
                  <a:srgbClr val="FFFFFF"/>
                </a:solidFill>
                <a:latin typeface="Calibri" pitchFamily="34" charset="0"/>
                <a:ea typeface="Geneva"/>
              </a:rPr>
              <a:t>JAMA Internal Medicine</a:t>
            </a:r>
            <a:r>
              <a:rPr lang="en-US" sz="1400" dirty="0">
                <a:solidFill>
                  <a:srgbClr val="FFFFFF"/>
                </a:solidFill>
                <a:latin typeface="Calibri" pitchFamily="34" charset="0"/>
                <a:ea typeface="Geneva"/>
              </a:rPr>
              <a:t>, 2020.</a:t>
            </a:r>
          </a:p>
        </p:txBody>
      </p:sp>
    </p:spTree>
    <p:extLst>
      <p:ext uri="{BB962C8B-B14F-4D97-AF65-F5344CB8AC3E}">
        <p14:creationId xmlns:p14="http://schemas.microsoft.com/office/powerpoint/2010/main" val="132696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0"/>
            <a:ext cx="9144000" cy="661182"/>
          </a:xfrm>
        </p:spPr>
        <p:txBody>
          <a:bodyPr>
            <a:normAutofit/>
          </a:bodyPr>
          <a:lstStyle/>
          <a:p>
            <a:pPr algn="ctr"/>
            <a:r>
              <a:rPr lang="en-US" altLang="en-US" sz="2400" b="1" dirty="0">
                <a:solidFill>
                  <a:schemeClr val="bg1"/>
                </a:solidFill>
                <a:latin typeface="Arial" panose="020B0604020202020204" pitchFamily="34" charset="0"/>
              </a:rPr>
              <a:t>Mental Health Solutions</a:t>
            </a:r>
          </a:p>
        </p:txBody>
      </p:sp>
      <p:sp>
        <p:nvSpPr>
          <p:cNvPr id="68611" name="Rectangle 3"/>
          <p:cNvSpPr>
            <a:spLocks noGrp="1" noChangeArrowheads="1"/>
          </p:cNvSpPr>
          <p:nvPr>
            <p:ph type="body" idx="4294967295"/>
          </p:nvPr>
        </p:nvSpPr>
        <p:spPr>
          <a:xfrm>
            <a:off x="2133600" y="1304379"/>
            <a:ext cx="8534400" cy="4763989"/>
          </a:xfrm>
        </p:spPr>
        <p:txBody>
          <a:bodyPr/>
          <a:lstStyle/>
          <a:p>
            <a:pPr marL="457200" indent="-457200">
              <a:buClr>
                <a:srgbClr val="66FF66"/>
              </a:buClr>
              <a:buFont typeface="Wingdings" panose="05000000000000000000" pitchFamily="2" charset="2"/>
              <a:buChar char="ü"/>
            </a:pPr>
            <a:r>
              <a:rPr lang="en-US" sz="4400" dirty="0"/>
              <a:t>Digital technologies</a:t>
            </a:r>
          </a:p>
          <a:p>
            <a:pPr marL="457200" indent="-457200">
              <a:buClr>
                <a:srgbClr val="66FF66"/>
              </a:buClr>
              <a:buFont typeface="Wingdings" panose="05000000000000000000" pitchFamily="2" charset="2"/>
              <a:buChar char="ü"/>
            </a:pPr>
            <a:r>
              <a:rPr lang="en-US" sz="4400" dirty="0"/>
              <a:t>Social media</a:t>
            </a:r>
          </a:p>
          <a:p>
            <a:pPr marL="457200" indent="-457200">
              <a:buClr>
                <a:srgbClr val="66FF66"/>
              </a:buClr>
              <a:buFont typeface="Wingdings" panose="05000000000000000000" pitchFamily="2" charset="2"/>
              <a:buChar char="ü"/>
            </a:pPr>
            <a:r>
              <a:rPr lang="en-US" altLang="en-US" sz="4400" dirty="0"/>
              <a:t>Routines</a:t>
            </a:r>
          </a:p>
          <a:p>
            <a:pPr marL="457200" indent="-457200">
              <a:buClr>
                <a:srgbClr val="66FF66"/>
              </a:buClr>
              <a:buFont typeface="Wingdings" panose="05000000000000000000" pitchFamily="2" charset="2"/>
              <a:buChar char="ü"/>
            </a:pPr>
            <a:r>
              <a:rPr lang="en-US" altLang="en-US" sz="4400" dirty="0"/>
              <a:t>Nontraditional groups for psychological first aid</a:t>
            </a:r>
          </a:p>
          <a:p>
            <a:pPr marL="457200" indent="-457200">
              <a:buClr>
                <a:srgbClr val="66FF66"/>
              </a:buClr>
              <a:buFont typeface="Wingdings" panose="05000000000000000000" pitchFamily="2" charset="2"/>
              <a:buChar char="ü"/>
            </a:pPr>
            <a:r>
              <a:rPr lang="en-US" altLang="en-US" sz="4400" dirty="0"/>
              <a:t>Social distancing v. safe places</a:t>
            </a:r>
          </a:p>
          <a:p>
            <a:pPr>
              <a:buClr>
                <a:srgbClr val="66FF66"/>
              </a:buClr>
              <a:buFont typeface="Wingdings" panose="05000000000000000000" pitchFamily="2" charset="2"/>
              <a:buChar char="ü"/>
            </a:pPr>
            <a:endParaRPr lang="en-US" altLang="en-US" sz="4400" dirty="0"/>
          </a:p>
          <a:p>
            <a:pPr marL="457200" indent="-457200">
              <a:buClr>
                <a:srgbClr val="66FFFF"/>
              </a:buClr>
              <a:buFont typeface="Wingdings" panose="05000000000000000000" pitchFamily="2" charset="2"/>
              <a:buChar char="Ø"/>
            </a:pPr>
            <a:endParaRPr lang="en-US" altLang="en-US" sz="4400" dirty="0"/>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13</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Galea S, </a:t>
            </a:r>
            <a:r>
              <a:rPr lang="en-US" sz="1400" i="1" dirty="0">
                <a:solidFill>
                  <a:srgbClr val="FFFFFF"/>
                </a:solidFill>
                <a:latin typeface="Calibri" pitchFamily="34" charset="0"/>
                <a:ea typeface="Geneva"/>
              </a:rPr>
              <a:t>JAMA Internal Medicine</a:t>
            </a:r>
            <a:r>
              <a:rPr lang="en-US" sz="1400" dirty="0">
                <a:solidFill>
                  <a:srgbClr val="FFFFFF"/>
                </a:solidFill>
                <a:latin typeface="Calibri" pitchFamily="34" charset="0"/>
                <a:ea typeface="Geneva"/>
              </a:rPr>
              <a:t>, 2020.</a:t>
            </a:r>
          </a:p>
        </p:txBody>
      </p:sp>
    </p:spTree>
    <p:extLst>
      <p:ext uri="{BB962C8B-B14F-4D97-AF65-F5344CB8AC3E}">
        <p14:creationId xmlns:p14="http://schemas.microsoft.com/office/powerpoint/2010/main" val="333630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0"/>
            <a:ext cx="9144000" cy="688776"/>
          </a:xfrm>
        </p:spPr>
        <p:txBody>
          <a:bodyPr>
            <a:normAutofit/>
          </a:bodyPr>
          <a:lstStyle/>
          <a:p>
            <a:pPr algn="ctr"/>
            <a:r>
              <a:rPr lang="en-US" altLang="en-US" sz="2400" b="1" dirty="0">
                <a:solidFill>
                  <a:schemeClr val="bg1"/>
                </a:solidFill>
                <a:latin typeface="Arial" panose="020B0604020202020204" pitchFamily="34" charset="0"/>
              </a:rPr>
              <a:t>Quarantine Stressors</a:t>
            </a:r>
          </a:p>
        </p:txBody>
      </p:sp>
      <p:sp>
        <p:nvSpPr>
          <p:cNvPr id="68611" name="Rectangle 3"/>
          <p:cNvSpPr>
            <a:spLocks noGrp="1" noChangeArrowheads="1"/>
          </p:cNvSpPr>
          <p:nvPr>
            <p:ph type="body" idx="4294967295"/>
          </p:nvPr>
        </p:nvSpPr>
        <p:spPr>
          <a:xfrm>
            <a:off x="2133600" y="1113242"/>
            <a:ext cx="8534400" cy="5010895"/>
          </a:xfrm>
        </p:spPr>
        <p:txBody>
          <a:bodyPr/>
          <a:lstStyle/>
          <a:p>
            <a:pPr marL="457200" indent="-457200">
              <a:buClr>
                <a:srgbClr val="66FFFF"/>
              </a:buClr>
              <a:buFont typeface="Wingdings" panose="05000000000000000000" pitchFamily="2" charset="2"/>
              <a:buChar char="Ø"/>
            </a:pPr>
            <a:r>
              <a:rPr lang="en-US" sz="4400" dirty="0"/>
              <a:t>Longer quarantine duration</a:t>
            </a:r>
          </a:p>
          <a:p>
            <a:pPr marL="457200" indent="-457200">
              <a:buClr>
                <a:srgbClr val="66FFFF"/>
              </a:buClr>
              <a:buFont typeface="Wingdings" panose="05000000000000000000" pitchFamily="2" charset="2"/>
              <a:buChar char="Ø"/>
            </a:pPr>
            <a:r>
              <a:rPr lang="en-US" sz="4400" dirty="0"/>
              <a:t>Inadequate information</a:t>
            </a:r>
          </a:p>
          <a:p>
            <a:pPr marL="457200" indent="-457200">
              <a:buClr>
                <a:srgbClr val="66FFFF"/>
              </a:buClr>
              <a:buFont typeface="Wingdings" panose="05000000000000000000" pitchFamily="2" charset="2"/>
              <a:buChar char="Ø"/>
            </a:pPr>
            <a:r>
              <a:rPr lang="en-US" sz="4400" dirty="0"/>
              <a:t>Inadequate supplies</a:t>
            </a:r>
          </a:p>
          <a:p>
            <a:pPr marL="457200" indent="-457200">
              <a:buClr>
                <a:srgbClr val="66FFFF"/>
              </a:buClr>
              <a:buFont typeface="Wingdings" panose="05000000000000000000" pitchFamily="2" charset="2"/>
              <a:buChar char="Ø"/>
            </a:pPr>
            <a:r>
              <a:rPr lang="en-US" sz="4400" dirty="0"/>
              <a:t>Fear, frustration, and boredom</a:t>
            </a:r>
            <a:endParaRPr lang="en-US" sz="1600" dirty="0"/>
          </a:p>
          <a:p>
            <a:pPr marL="457200" indent="-457200">
              <a:buClr>
                <a:srgbClr val="66FFFF"/>
              </a:buClr>
              <a:buFont typeface="Wingdings" panose="05000000000000000000" pitchFamily="2" charset="2"/>
              <a:buChar char="Ø"/>
            </a:pPr>
            <a:r>
              <a:rPr lang="en-US" sz="4400" dirty="0"/>
              <a:t>Financial loss</a:t>
            </a:r>
          </a:p>
          <a:p>
            <a:pPr marL="457200" indent="-457200">
              <a:buClr>
                <a:srgbClr val="66FFFF"/>
              </a:buClr>
              <a:buFont typeface="Wingdings" panose="05000000000000000000" pitchFamily="2" charset="2"/>
              <a:buChar char="Ø"/>
            </a:pPr>
            <a:r>
              <a:rPr lang="en-US" sz="4400" dirty="0"/>
              <a:t>Stigma</a:t>
            </a:r>
            <a:endParaRPr lang="en-US" altLang="en-US" sz="4400" dirty="0"/>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14</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Brooks SK, </a:t>
            </a:r>
            <a:r>
              <a:rPr lang="en-US" sz="1400" i="1" dirty="0">
                <a:solidFill>
                  <a:srgbClr val="FFFFFF"/>
                </a:solidFill>
                <a:latin typeface="Calibri" pitchFamily="34" charset="0"/>
                <a:ea typeface="Geneva"/>
              </a:rPr>
              <a:t>The Lancet</a:t>
            </a:r>
            <a:r>
              <a:rPr lang="en-US" sz="1400" dirty="0">
                <a:solidFill>
                  <a:srgbClr val="FFFFFF"/>
                </a:solidFill>
                <a:latin typeface="Calibri" pitchFamily="34" charset="0"/>
                <a:ea typeface="Geneva"/>
              </a:rPr>
              <a:t>, 2020.</a:t>
            </a:r>
          </a:p>
        </p:txBody>
      </p:sp>
    </p:spTree>
    <p:extLst>
      <p:ext uri="{BB962C8B-B14F-4D97-AF65-F5344CB8AC3E}">
        <p14:creationId xmlns:p14="http://schemas.microsoft.com/office/powerpoint/2010/main" val="377549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1"/>
            <a:ext cx="9144000" cy="772191"/>
          </a:xfrm>
        </p:spPr>
        <p:txBody>
          <a:bodyPr>
            <a:normAutofit/>
          </a:bodyPr>
          <a:lstStyle/>
          <a:p>
            <a:pPr algn="ctr"/>
            <a:r>
              <a:rPr lang="en-US" altLang="en-US" sz="2400" b="1" dirty="0">
                <a:solidFill>
                  <a:schemeClr val="bg1"/>
                </a:solidFill>
                <a:latin typeface="Arial" panose="020B0604020202020204" pitchFamily="34" charset="0"/>
              </a:rPr>
              <a:t>Quarantine Solutions</a:t>
            </a:r>
          </a:p>
        </p:txBody>
      </p:sp>
      <p:sp>
        <p:nvSpPr>
          <p:cNvPr id="68611" name="Rectangle 3"/>
          <p:cNvSpPr>
            <a:spLocks noGrp="1" noChangeArrowheads="1"/>
          </p:cNvSpPr>
          <p:nvPr>
            <p:ph type="body" idx="4294967295"/>
          </p:nvPr>
        </p:nvSpPr>
        <p:spPr>
          <a:xfrm>
            <a:off x="2133600" y="1079969"/>
            <a:ext cx="8534400" cy="5470255"/>
          </a:xfrm>
        </p:spPr>
        <p:txBody>
          <a:bodyPr/>
          <a:lstStyle/>
          <a:p>
            <a:pPr marL="461963" indent="-461963">
              <a:buClr>
                <a:srgbClr val="66FF66"/>
              </a:buClr>
              <a:buFont typeface="Wingdings" panose="05000000000000000000" pitchFamily="2" charset="2"/>
              <a:buChar char="ü"/>
            </a:pPr>
            <a:r>
              <a:rPr lang="en-US" sz="4400" dirty="0"/>
              <a:t>Keep it as short as possible.</a:t>
            </a:r>
          </a:p>
          <a:p>
            <a:pPr marL="461963" indent="-461963">
              <a:buClr>
                <a:srgbClr val="66FF66"/>
              </a:buClr>
              <a:buFont typeface="Wingdings" panose="05000000000000000000" pitchFamily="2" charset="2"/>
              <a:buChar char="ü"/>
            </a:pPr>
            <a:r>
              <a:rPr lang="en-US" sz="4400" dirty="0"/>
              <a:t>Give as much information as possible.</a:t>
            </a:r>
          </a:p>
          <a:p>
            <a:pPr marL="461963" indent="-461963">
              <a:buClr>
                <a:srgbClr val="66FF66"/>
              </a:buClr>
              <a:buFont typeface="Wingdings" panose="05000000000000000000" pitchFamily="2" charset="2"/>
              <a:buChar char="ü"/>
            </a:pPr>
            <a:r>
              <a:rPr lang="en-US" sz="4400" dirty="0"/>
              <a:t>Provide adequate supplies.</a:t>
            </a:r>
          </a:p>
          <a:p>
            <a:pPr marL="461963" indent="-461963">
              <a:buClr>
                <a:srgbClr val="66FF66"/>
              </a:buClr>
              <a:buFont typeface="Wingdings" panose="05000000000000000000" pitchFamily="2" charset="2"/>
              <a:buChar char="ü"/>
            </a:pPr>
            <a:r>
              <a:rPr lang="en-US" sz="4400" dirty="0"/>
              <a:t>Reduce the boredom.</a:t>
            </a:r>
          </a:p>
          <a:p>
            <a:pPr marL="461963" indent="-461963">
              <a:buClr>
                <a:srgbClr val="66FF66"/>
              </a:buClr>
              <a:buFont typeface="Wingdings" panose="05000000000000000000" pitchFamily="2" charset="2"/>
              <a:buChar char="ü"/>
            </a:pPr>
            <a:r>
              <a:rPr lang="en-US" sz="4400" dirty="0"/>
              <a:t>Altruism is better than compulsion.</a:t>
            </a:r>
            <a:endParaRPr lang="en-US" altLang="en-US" sz="4400" dirty="0"/>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15</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Brooks SK, </a:t>
            </a:r>
            <a:r>
              <a:rPr lang="en-US" sz="1400" i="1" dirty="0">
                <a:solidFill>
                  <a:srgbClr val="FFFFFF"/>
                </a:solidFill>
                <a:latin typeface="Calibri" pitchFamily="34" charset="0"/>
                <a:ea typeface="Geneva"/>
              </a:rPr>
              <a:t>The Lancet</a:t>
            </a:r>
            <a:r>
              <a:rPr lang="en-US" sz="1400" dirty="0">
                <a:solidFill>
                  <a:srgbClr val="FFFFFF"/>
                </a:solidFill>
                <a:latin typeface="Calibri" pitchFamily="34" charset="0"/>
                <a:ea typeface="Geneva"/>
              </a:rPr>
              <a:t>, 2020.</a:t>
            </a:r>
          </a:p>
        </p:txBody>
      </p:sp>
    </p:spTree>
    <p:extLst>
      <p:ext uri="{BB962C8B-B14F-4D97-AF65-F5344CB8AC3E}">
        <p14:creationId xmlns:p14="http://schemas.microsoft.com/office/powerpoint/2010/main" val="395839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0"/>
            <a:ext cx="9144000" cy="742878"/>
          </a:xfrm>
        </p:spPr>
        <p:txBody>
          <a:bodyPr>
            <a:normAutofit/>
          </a:bodyPr>
          <a:lstStyle/>
          <a:p>
            <a:pPr algn="ctr"/>
            <a:r>
              <a:rPr lang="en-US" altLang="en-US" sz="2400" b="1" dirty="0">
                <a:solidFill>
                  <a:schemeClr val="bg1"/>
                </a:solidFill>
                <a:latin typeface="Arial" panose="020B0604020202020204" pitchFamily="34" charset="0"/>
              </a:rPr>
              <a:t>Health Care Professionals</a:t>
            </a:r>
          </a:p>
        </p:txBody>
      </p:sp>
      <p:sp>
        <p:nvSpPr>
          <p:cNvPr id="68611" name="Rectangle 3"/>
          <p:cNvSpPr>
            <a:spLocks noGrp="1" noChangeArrowheads="1"/>
          </p:cNvSpPr>
          <p:nvPr>
            <p:ph type="body" idx="4294967295"/>
          </p:nvPr>
        </p:nvSpPr>
        <p:spPr>
          <a:xfrm>
            <a:off x="3581400" y="1292423"/>
            <a:ext cx="4648200" cy="4406432"/>
          </a:xfrm>
        </p:spPr>
        <p:txBody>
          <a:bodyPr/>
          <a:lstStyle/>
          <a:p>
            <a:pPr marL="682625" indent="-682625">
              <a:buClr>
                <a:srgbClr val="00B0F0"/>
              </a:buClr>
              <a:buFont typeface="Wingdings" panose="05000000000000000000" pitchFamily="2" charset="2"/>
              <a:buChar char="v"/>
            </a:pPr>
            <a:r>
              <a:rPr lang="en-US" sz="4800" dirty="0"/>
              <a:t>Hear me</a:t>
            </a:r>
          </a:p>
          <a:p>
            <a:pPr marL="682625" indent="-682625">
              <a:buClr>
                <a:srgbClr val="00B0F0"/>
              </a:buClr>
              <a:buFont typeface="Wingdings" panose="05000000000000000000" pitchFamily="2" charset="2"/>
              <a:buChar char="v"/>
            </a:pPr>
            <a:r>
              <a:rPr lang="en-US" altLang="en-US" sz="4800" dirty="0"/>
              <a:t>Protect me</a:t>
            </a:r>
          </a:p>
          <a:p>
            <a:pPr marL="682625" indent="-682625">
              <a:buClr>
                <a:srgbClr val="00B0F0"/>
              </a:buClr>
              <a:buFont typeface="Wingdings" panose="05000000000000000000" pitchFamily="2" charset="2"/>
              <a:buChar char="v"/>
            </a:pPr>
            <a:r>
              <a:rPr lang="en-US" altLang="en-US" sz="4800" dirty="0"/>
              <a:t>Prepare me</a:t>
            </a:r>
          </a:p>
          <a:p>
            <a:pPr marL="682625" indent="-682625">
              <a:buClr>
                <a:srgbClr val="00B0F0"/>
              </a:buClr>
              <a:buFont typeface="Wingdings" panose="05000000000000000000" pitchFamily="2" charset="2"/>
              <a:buChar char="v"/>
            </a:pPr>
            <a:r>
              <a:rPr lang="en-US" altLang="en-US" sz="4800" dirty="0"/>
              <a:t>Support me</a:t>
            </a:r>
          </a:p>
          <a:p>
            <a:pPr marL="682625" indent="-682625">
              <a:buClr>
                <a:srgbClr val="00B0F0"/>
              </a:buClr>
              <a:buFont typeface="Wingdings" panose="05000000000000000000" pitchFamily="2" charset="2"/>
              <a:buChar char="v"/>
            </a:pPr>
            <a:r>
              <a:rPr lang="en-US" altLang="en-US" sz="4800" dirty="0"/>
              <a:t>Care for me</a:t>
            </a:r>
          </a:p>
        </p:txBody>
      </p:sp>
      <p:sp>
        <p:nvSpPr>
          <p:cNvPr id="4" name="Slide Number Placeholder 6"/>
          <p:cNvSpPr txBox="1">
            <a:spLocks noGrp="1"/>
          </p:cNvSpPr>
          <p:nvPr/>
        </p:nvSpPr>
        <p:spPr bwMode="auto">
          <a:xfrm>
            <a:off x="8153400" y="6248400"/>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16</a:t>
            </a:fld>
            <a:endParaRPr lang="en-US" sz="1600" dirty="0">
              <a:solidFill>
                <a:prstClr val="black"/>
              </a:solidFill>
              <a:latin typeface="Calibri" pitchFamily="34" charset="0"/>
              <a:ea typeface="Geneva"/>
            </a:endParaRP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FFFFFF"/>
                </a:solidFill>
                <a:latin typeface="Calibri" pitchFamily="34" charset="0"/>
                <a:ea typeface="Geneva"/>
              </a:rPr>
              <a:t>Shanafelt T, </a:t>
            </a:r>
            <a:r>
              <a:rPr lang="en-US" sz="1400" i="1" dirty="0">
                <a:solidFill>
                  <a:srgbClr val="FFFFFF"/>
                </a:solidFill>
                <a:latin typeface="Calibri" pitchFamily="34" charset="0"/>
                <a:ea typeface="Geneva"/>
              </a:rPr>
              <a:t>JAMA</a:t>
            </a:r>
            <a:r>
              <a:rPr lang="en-US" sz="1400" dirty="0">
                <a:solidFill>
                  <a:srgbClr val="FFFFFF"/>
                </a:solidFill>
                <a:latin typeface="Calibri" pitchFamily="34" charset="0"/>
                <a:ea typeface="Geneva"/>
              </a:rPr>
              <a:t>, 2020.</a:t>
            </a:r>
          </a:p>
        </p:txBody>
      </p:sp>
      <p:pic>
        <p:nvPicPr>
          <p:cNvPr id="6" name="Picture 5">
            <a:extLst>
              <a:ext uri="{FF2B5EF4-FFF2-40B4-BE49-F238E27FC236}">
                <a16:creationId xmlns:a16="http://schemas.microsoft.com/office/drawing/2014/main" id="{B956AFB0-A812-4CF3-8EB0-71A75E1176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2080" y="0"/>
            <a:ext cx="1645921"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E5D1-EAEA-D348-BBC0-BD588DBDFC74}"/>
              </a:ext>
            </a:extLst>
          </p:cNvPr>
          <p:cNvSpPr>
            <a:spLocks noGrp="1"/>
          </p:cNvSpPr>
          <p:nvPr>
            <p:ph type="title"/>
          </p:nvPr>
        </p:nvSpPr>
        <p:spPr>
          <a:xfrm>
            <a:off x="1981200" y="1"/>
            <a:ext cx="8229600" cy="689317"/>
          </a:xfrm>
        </p:spPr>
        <p:txBody>
          <a:bodyPr>
            <a:normAutofit fontScale="90000"/>
          </a:bodyPr>
          <a:lstStyle/>
          <a:p>
            <a:pPr algn="ctr"/>
            <a:r>
              <a:rPr lang="en-US" dirty="0">
                <a:solidFill>
                  <a:schemeClr val="bg1"/>
                </a:solidFill>
              </a:rPr>
              <a:t>UBHC</a:t>
            </a:r>
          </a:p>
        </p:txBody>
      </p:sp>
      <p:sp>
        <p:nvSpPr>
          <p:cNvPr id="3" name="Content Placeholder 2">
            <a:extLst>
              <a:ext uri="{FF2B5EF4-FFF2-40B4-BE49-F238E27FC236}">
                <a16:creationId xmlns:a16="http://schemas.microsoft.com/office/drawing/2014/main" id="{69096D9E-779A-2949-B365-6138330C2B37}"/>
              </a:ext>
            </a:extLst>
          </p:cNvPr>
          <p:cNvSpPr>
            <a:spLocks noGrp="1"/>
          </p:cNvSpPr>
          <p:nvPr>
            <p:ph idx="1"/>
          </p:nvPr>
        </p:nvSpPr>
        <p:spPr>
          <a:xfrm>
            <a:off x="1981200" y="1153552"/>
            <a:ext cx="8229600" cy="4972612"/>
          </a:xfrm>
        </p:spPr>
        <p:txBody>
          <a:bodyPr/>
          <a:lstStyle/>
          <a:p>
            <a:r>
              <a:rPr lang="en-US" dirty="0"/>
              <a:t>Move to Telehealth</a:t>
            </a:r>
          </a:p>
          <a:p>
            <a:pPr lvl="1"/>
            <a:r>
              <a:rPr lang="en-US" dirty="0"/>
              <a:t>Doxy.me</a:t>
            </a:r>
          </a:p>
          <a:p>
            <a:pPr lvl="1"/>
            <a:r>
              <a:rPr lang="en-US" dirty="0"/>
              <a:t>Zoom</a:t>
            </a:r>
          </a:p>
          <a:p>
            <a:pPr lvl="1"/>
            <a:r>
              <a:rPr lang="en-US" dirty="0"/>
              <a:t>WebEx</a:t>
            </a:r>
          </a:p>
          <a:p>
            <a:pPr lvl="1"/>
            <a:r>
              <a:rPr lang="en-US" dirty="0"/>
              <a:t>Telephone</a:t>
            </a:r>
          </a:p>
          <a:p>
            <a:pPr lvl="1"/>
            <a:r>
              <a:rPr lang="en-US" dirty="0"/>
              <a:t>Individual and Groups</a:t>
            </a:r>
          </a:p>
        </p:txBody>
      </p:sp>
      <p:sp>
        <p:nvSpPr>
          <p:cNvPr id="4" name="Footer Placeholder 3">
            <a:extLst>
              <a:ext uri="{FF2B5EF4-FFF2-40B4-BE49-F238E27FC236}">
                <a16:creationId xmlns:a16="http://schemas.microsoft.com/office/drawing/2014/main" id="{23E08964-F5A8-2B48-8FB8-F2D58482C450}"/>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pic>
        <p:nvPicPr>
          <p:cNvPr id="6" name="Picture 5">
            <a:extLst>
              <a:ext uri="{FF2B5EF4-FFF2-40B4-BE49-F238E27FC236}">
                <a16:creationId xmlns:a16="http://schemas.microsoft.com/office/drawing/2014/main" id="{744537B7-DC3E-974F-8690-C04A57D67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50" y="4290646"/>
            <a:ext cx="4533900" cy="2065704"/>
          </a:xfrm>
          <a:prstGeom prst="rect">
            <a:avLst/>
          </a:prstGeom>
        </p:spPr>
      </p:pic>
    </p:spTree>
    <p:extLst>
      <p:ext uri="{BB962C8B-B14F-4D97-AF65-F5344CB8AC3E}">
        <p14:creationId xmlns:p14="http://schemas.microsoft.com/office/powerpoint/2010/main" val="357569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1FB9-E4E4-824D-865C-88149E9DE399}"/>
              </a:ext>
            </a:extLst>
          </p:cNvPr>
          <p:cNvSpPr>
            <a:spLocks noGrp="1"/>
          </p:cNvSpPr>
          <p:nvPr>
            <p:ph type="title"/>
          </p:nvPr>
        </p:nvSpPr>
        <p:spPr>
          <a:xfrm>
            <a:off x="1981200" y="1"/>
            <a:ext cx="8229600" cy="675249"/>
          </a:xfrm>
        </p:spPr>
        <p:txBody>
          <a:bodyPr>
            <a:normAutofit/>
          </a:bodyPr>
          <a:lstStyle/>
          <a:p>
            <a:pPr algn="ctr"/>
            <a:r>
              <a:rPr lang="en-US" sz="3200" dirty="0">
                <a:solidFill>
                  <a:schemeClr val="bg1"/>
                </a:solidFill>
              </a:rPr>
              <a:t>NJ DOC &amp; UCHC</a:t>
            </a:r>
          </a:p>
        </p:txBody>
      </p:sp>
      <p:pic>
        <p:nvPicPr>
          <p:cNvPr id="7" name="Content Placeholder 6">
            <a:extLst>
              <a:ext uri="{FF2B5EF4-FFF2-40B4-BE49-F238E27FC236}">
                <a16:creationId xmlns:a16="http://schemas.microsoft.com/office/drawing/2014/main" id="{EB4A36F0-834B-414D-B134-FA222CEBD03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7558" y="1600201"/>
            <a:ext cx="4149969" cy="4525963"/>
          </a:xfrm>
        </p:spPr>
      </p:pic>
      <p:sp>
        <p:nvSpPr>
          <p:cNvPr id="4" name="Content Placeholder 3">
            <a:extLst>
              <a:ext uri="{FF2B5EF4-FFF2-40B4-BE49-F238E27FC236}">
                <a16:creationId xmlns:a16="http://schemas.microsoft.com/office/drawing/2014/main" id="{936D8D50-D80D-0748-8744-6A5E6C5C9752}"/>
              </a:ext>
            </a:extLst>
          </p:cNvPr>
          <p:cNvSpPr>
            <a:spLocks noGrp="1"/>
          </p:cNvSpPr>
          <p:nvPr>
            <p:ph sz="half" idx="2"/>
          </p:nvPr>
        </p:nvSpPr>
        <p:spPr/>
        <p:txBody>
          <a:bodyPr/>
          <a:lstStyle/>
          <a:p>
            <a:r>
              <a:rPr lang="en-US" dirty="0"/>
              <a:t>PPE</a:t>
            </a:r>
          </a:p>
          <a:p>
            <a:r>
              <a:rPr lang="en-US" dirty="0"/>
              <a:t>Entry Screening</a:t>
            </a:r>
          </a:p>
          <a:p>
            <a:r>
              <a:rPr lang="en-US" dirty="0"/>
              <a:t>Active Treatment</a:t>
            </a:r>
          </a:p>
          <a:p>
            <a:r>
              <a:rPr lang="en-US" dirty="0"/>
              <a:t>Isolation &amp; Quarantine</a:t>
            </a:r>
          </a:p>
          <a:p>
            <a:r>
              <a:rPr lang="en-US" dirty="0"/>
              <a:t>Contact Tracing</a:t>
            </a:r>
          </a:p>
          <a:p>
            <a:r>
              <a:rPr lang="en-US" dirty="0"/>
              <a:t>Testing</a:t>
            </a:r>
          </a:p>
          <a:p>
            <a:endParaRPr lang="en-US" dirty="0"/>
          </a:p>
        </p:txBody>
      </p:sp>
      <p:sp>
        <p:nvSpPr>
          <p:cNvPr id="5" name="Footer Placeholder 4">
            <a:extLst>
              <a:ext uri="{FF2B5EF4-FFF2-40B4-BE49-F238E27FC236}">
                <a16:creationId xmlns:a16="http://schemas.microsoft.com/office/drawing/2014/main" id="{B31EE06E-1550-4A4C-A959-3D9CB7A356FE}"/>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spTree>
    <p:extLst>
      <p:ext uri="{BB962C8B-B14F-4D97-AF65-F5344CB8AC3E}">
        <p14:creationId xmlns:p14="http://schemas.microsoft.com/office/powerpoint/2010/main" val="24447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FBD5-2D91-0A46-8C37-8CB49EF3EEE3}"/>
              </a:ext>
            </a:extLst>
          </p:cNvPr>
          <p:cNvSpPr>
            <a:spLocks noGrp="1"/>
          </p:cNvSpPr>
          <p:nvPr>
            <p:ph type="title"/>
          </p:nvPr>
        </p:nvSpPr>
        <p:spPr>
          <a:xfrm>
            <a:off x="2147888" y="1709740"/>
            <a:ext cx="7886700" cy="1582101"/>
          </a:xfrm>
        </p:spPr>
        <p:txBody>
          <a:bodyPr>
            <a:normAutofit fontScale="90000"/>
          </a:bodyPr>
          <a:lstStyle/>
          <a:p>
            <a:pPr algn="ctr"/>
            <a:r>
              <a:rPr lang="en-US" dirty="0"/>
              <a:t>School Based Programming</a:t>
            </a:r>
          </a:p>
        </p:txBody>
      </p:sp>
      <p:sp>
        <p:nvSpPr>
          <p:cNvPr id="3" name="Text Placeholder 2">
            <a:extLst>
              <a:ext uri="{FF2B5EF4-FFF2-40B4-BE49-F238E27FC236}">
                <a16:creationId xmlns:a16="http://schemas.microsoft.com/office/drawing/2014/main" id="{94FBA4D6-4170-6549-B4E0-70FB4A16F826}"/>
              </a:ext>
            </a:extLst>
          </p:cNvPr>
          <p:cNvSpPr>
            <a:spLocks noGrp="1"/>
          </p:cNvSpPr>
          <p:nvPr>
            <p:ph type="body" idx="1"/>
          </p:nvPr>
        </p:nvSpPr>
        <p:spPr>
          <a:xfrm>
            <a:off x="4112456" y="3742007"/>
            <a:ext cx="3713871" cy="2347645"/>
          </a:xfrm>
        </p:spPr>
        <p:txBody>
          <a:bodyPr/>
          <a:lstStyle/>
          <a:p>
            <a:endParaRPr lang="en-US" dirty="0"/>
          </a:p>
        </p:txBody>
      </p:sp>
      <p:sp>
        <p:nvSpPr>
          <p:cNvPr id="4" name="Footer Placeholder 3">
            <a:extLst>
              <a:ext uri="{FF2B5EF4-FFF2-40B4-BE49-F238E27FC236}">
                <a16:creationId xmlns:a16="http://schemas.microsoft.com/office/drawing/2014/main" id="{BBDF2E98-6AC0-0A46-90E3-A083441936C8}"/>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pic>
        <p:nvPicPr>
          <p:cNvPr id="6" name="Picture 5">
            <a:extLst>
              <a:ext uri="{FF2B5EF4-FFF2-40B4-BE49-F238E27FC236}">
                <a16:creationId xmlns:a16="http://schemas.microsoft.com/office/drawing/2014/main" id="{835F0CA5-5407-B140-8563-674D2EF2F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456" y="3742006"/>
            <a:ext cx="3713871" cy="2347644"/>
          </a:xfrm>
          <a:prstGeom prst="rect">
            <a:avLst/>
          </a:prstGeom>
        </p:spPr>
      </p:pic>
    </p:spTree>
    <p:extLst>
      <p:ext uri="{BB962C8B-B14F-4D97-AF65-F5344CB8AC3E}">
        <p14:creationId xmlns:p14="http://schemas.microsoft.com/office/powerpoint/2010/main" val="332591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4837-6490-4A20-897E-540D05D31DF4}"/>
              </a:ext>
            </a:extLst>
          </p:cNvPr>
          <p:cNvSpPr>
            <a:spLocks noGrp="1"/>
          </p:cNvSpPr>
          <p:nvPr>
            <p:ph type="title"/>
          </p:nvPr>
        </p:nvSpPr>
        <p:spPr>
          <a:xfrm>
            <a:off x="845574" y="194631"/>
            <a:ext cx="10508226" cy="1325563"/>
          </a:xfrm>
        </p:spPr>
        <p:txBody>
          <a:bodyPr>
            <a:normAutofit/>
          </a:bodyPr>
          <a:lstStyle/>
          <a:p>
            <a:r>
              <a:rPr lang="en-US" sz="3200" dirty="0"/>
              <a:t>Introductions</a:t>
            </a:r>
          </a:p>
        </p:txBody>
      </p:sp>
      <p:sp>
        <p:nvSpPr>
          <p:cNvPr id="3" name="Content Placeholder 2">
            <a:extLst>
              <a:ext uri="{FF2B5EF4-FFF2-40B4-BE49-F238E27FC236}">
                <a16:creationId xmlns:a16="http://schemas.microsoft.com/office/drawing/2014/main" id="{21BA04F3-3933-4480-BA21-17437CC27C7C}"/>
              </a:ext>
            </a:extLst>
          </p:cNvPr>
          <p:cNvSpPr>
            <a:spLocks noGrp="1"/>
          </p:cNvSpPr>
          <p:nvPr>
            <p:ph idx="1"/>
          </p:nvPr>
        </p:nvSpPr>
        <p:spPr>
          <a:xfrm>
            <a:off x="838200" y="2245656"/>
            <a:ext cx="10515600" cy="4494509"/>
          </a:xfrm>
        </p:spPr>
        <p:txBody>
          <a:bodyPr/>
          <a:lstStyle/>
          <a:p>
            <a:pPr>
              <a:spcAft>
                <a:spcPts val="1200"/>
              </a:spcAft>
            </a:pPr>
            <a:r>
              <a:rPr lang="en-US" dirty="0"/>
              <a:t>Kirsten Beronio, JD </a:t>
            </a:r>
            <a:r>
              <a:rPr lang="en-US" dirty="0">
                <a:solidFill>
                  <a:schemeClr val="tx1"/>
                </a:solidFill>
              </a:rPr>
              <a:t>– Director of Policy and Regulatory Affairs, National Association for Behavioral Healthcare</a:t>
            </a:r>
          </a:p>
          <a:p>
            <a:pPr>
              <a:spcAft>
                <a:spcPts val="1200"/>
              </a:spcAft>
            </a:pPr>
            <a:r>
              <a:rPr lang="en-US" dirty="0"/>
              <a:t>Anne Kelly, EdD, BSN </a:t>
            </a:r>
            <a:r>
              <a:rPr lang="en-US" dirty="0">
                <a:solidFill>
                  <a:schemeClr val="tx1"/>
                </a:solidFill>
              </a:rPr>
              <a:t>– Chief Quality and Compliance Officer, Acadia Healthcare</a:t>
            </a:r>
            <a:endParaRPr lang="en-US" dirty="0"/>
          </a:p>
          <a:p>
            <a:pPr>
              <a:spcAft>
                <a:spcPts val="1200"/>
              </a:spcAft>
            </a:pPr>
            <a:r>
              <a:rPr lang="en-US" dirty="0"/>
              <a:t>Frank Ghinassi, PhD, ABPP </a:t>
            </a:r>
            <a:r>
              <a:rPr lang="en-US" dirty="0">
                <a:solidFill>
                  <a:schemeClr val="tx1"/>
                </a:solidFill>
              </a:rPr>
              <a:t>– President and CEO, Rutgers Health, University Behavioral Health Care and Senior VP, Behavioral Health and Addiction Services Line, RWJ Barnabas Health </a:t>
            </a:r>
            <a:endParaRPr lang="en-US" dirty="0"/>
          </a:p>
          <a:p>
            <a:pPr>
              <a:spcAft>
                <a:spcPts val="1200"/>
              </a:spcAft>
            </a:pPr>
            <a:r>
              <a:rPr lang="en-US" dirty="0"/>
              <a:t>Joe Pritchard </a:t>
            </a:r>
            <a:r>
              <a:rPr lang="en-US" dirty="0">
                <a:solidFill>
                  <a:schemeClr val="tx1"/>
                </a:solidFill>
              </a:rPr>
              <a:t>–</a:t>
            </a:r>
            <a:r>
              <a:rPr lang="en-US" dirty="0"/>
              <a:t> </a:t>
            </a:r>
            <a:r>
              <a:rPr lang="en-US" dirty="0">
                <a:solidFill>
                  <a:schemeClr val="tx1"/>
                </a:solidFill>
              </a:rPr>
              <a:t>CEO, Pinnacle Treatment Centers, Inc.</a:t>
            </a:r>
          </a:p>
        </p:txBody>
      </p:sp>
    </p:spTree>
    <p:extLst>
      <p:ext uri="{BB962C8B-B14F-4D97-AF65-F5344CB8AC3E}">
        <p14:creationId xmlns:p14="http://schemas.microsoft.com/office/powerpoint/2010/main" val="289210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BC1A-FDDD-4047-89A0-6738019E0CD0}"/>
              </a:ext>
            </a:extLst>
          </p:cNvPr>
          <p:cNvSpPr>
            <a:spLocks noGrp="1"/>
          </p:cNvSpPr>
          <p:nvPr>
            <p:ph type="title"/>
          </p:nvPr>
        </p:nvSpPr>
        <p:spPr>
          <a:xfrm>
            <a:off x="1981200" y="84406"/>
            <a:ext cx="8229600" cy="552212"/>
          </a:xfrm>
        </p:spPr>
        <p:txBody>
          <a:bodyPr>
            <a:noAutofit/>
          </a:bodyPr>
          <a:lstStyle/>
          <a:p>
            <a:pPr algn="ctr"/>
            <a:r>
              <a:rPr lang="en-US" sz="3200" dirty="0">
                <a:solidFill>
                  <a:schemeClr val="bg1"/>
                </a:solidFill>
              </a:rPr>
              <a:t>Workforce Resiliency</a:t>
            </a:r>
          </a:p>
        </p:txBody>
      </p:sp>
      <p:sp>
        <p:nvSpPr>
          <p:cNvPr id="3" name="Content Placeholder 2">
            <a:extLst>
              <a:ext uri="{FF2B5EF4-FFF2-40B4-BE49-F238E27FC236}">
                <a16:creationId xmlns:a16="http://schemas.microsoft.com/office/drawing/2014/main" id="{DB40C9CD-6563-A34F-BC9F-ED5A429F4303}"/>
              </a:ext>
            </a:extLst>
          </p:cNvPr>
          <p:cNvSpPr>
            <a:spLocks noGrp="1"/>
          </p:cNvSpPr>
          <p:nvPr>
            <p:ph idx="1"/>
          </p:nvPr>
        </p:nvSpPr>
        <p:spPr/>
        <p:txBody>
          <a:bodyPr/>
          <a:lstStyle/>
          <a:p>
            <a:r>
              <a:rPr lang="en-US" dirty="0"/>
              <a:t>EAP</a:t>
            </a:r>
          </a:p>
          <a:p>
            <a:r>
              <a:rPr lang="en-US" dirty="0"/>
              <a:t>National Call Center lines</a:t>
            </a:r>
          </a:p>
          <a:p>
            <a:r>
              <a:rPr lang="en-US" dirty="0"/>
              <a:t>Rutgers4U (</a:t>
            </a:r>
            <a:r>
              <a:rPr lang="en-US" u="sng" dirty="0">
                <a:hlinkClick r:id="rId2"/>
              </a:rPr>
              <a:t>1-855-652-6819</a:t>
            </a:r>
            <a:r>
              <a:rPr lang="en-US" dirty="0"/>
              <a:t>)</a:t>
            </a:r>
          </a:p>
          <a:p>
            <a:r>
              <a:rPr lang="en-US" dirty="0"/>
              <a:t>COVID Coordinating Entity (SAMHSA)</a:t>
            </a:r>
          </a:p>
        </p:txBody>
      </p:sp>
      <p:sp>
        <p:nvSpPr>
          <p:cNvPr id="4" name="Footer Placeholder 3">
            <a:extLst>
              <a:ext uri="{FF2B5EF4-FFF2-40B4-BE49-F238E27FC236}">
                <a16:creationId xmlns:a16="http://schemas.microsoft.com/office/drawing/2014/main" id="{1259AC13-2819-844F-A5FF-1BAD824F313B}"/>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sp>
        <p:nvSpPr>
          <p:cNvPr id="5" name="TextBox 4">
            <a:extLst>
              <a:ext uri="{FF2B5EF4-FFF2-40B4-BE49-F238E27FC236}">
                <a16:creationId xmlns:a16="http://schemas.microsoft.com/office/drawing/2014/main" id="{EFF589C4-8015-D742-A6FB-4A177B8BD6E9}"/>
              </a:ext>
            </a:extLst>
          </p:cNvPr>
          <p:cNvSpPr txBox="1"/>
          <p:nvPr/>
        </p:nvSpPr>
        <p:spPr>
          <a:xfrm>
            <a:off x="8276493" y="267286"/>
            <a:ext cx="184731" cy="369332"/>
          </a:xfrm>
          <a:prstGeom prst="rect">
            <a:avLst/>
          </a:prstGeom>
          <a:noFill/>
        </p:spPr>
        <p:txBody>
          <a:bodyPr wrap="none" rtlCol="0">
            <a:spAutoFit/>
          </a:bodyPr>
          <a:lstStyle/>
          <a:p>
            <a:pPr fontAlgn="base">
              <a:spcBef>
                <a:spcPct val="0"/>
              </a:spcBef>
              <a:spcAft>
                <a:spcPct val="0"/>
              </a:spcAft>
            </a:pPr>
            <a:endParaRPr lang="en-US" dirty="0">
              <a:solidFill>
                <a:prstClr val="black"/>
              </a:solidFill>
              <a:latin typeface="Calibri" pitchFamily="34" charset="0"/>
            </a:endParaRPr>
          </a:p>
        </p:txBody>
      </p:sp>
    </p:spTree>
    <p:extLst>
      <p:ext uri="{BB962C8B-B14F-4D97-AF65-F5344CB8AC3E}">
        <p14:creationId xmlns:p14="http://schemas.microsoft.com/office/powerpoint/2010/main" val="50079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AE7959-87ED-7D44-9890-5371946CB3FF}"/>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pic>
        <p:nvPicPr>
          <p:cNvPr id="3" name="Picture 2">
            <a:extLst>
              <a:ext uri="{FF2B5EF4-FFF2-40B4-BE49-F238E27FC236}">
                <a16:creationId xmlns:a16="http://schemas.microsoft.com/office/drawing/2014/main" id="{B9542FE7-14EC-1144-AADB-31013F2B0CC8}"/>
              </a:ext>
            </a:extLst>
          </p:cNvPr>
          <p:cNvPicPr>
            <a:picLocks noChangeAspect="1"/>
          </p:cNvPicPr>
          <p:nvPr/>
        </p:nvPicPr>
        <p:blipFill>
          <a:blip r:embed="rId2"/>
          <a:stretch>
            <a:fillRect/>
          </a:stretch>
        </p:blipFill>
        <p:spPr>
          <a:xfrm>
            <a:off x="1524000" y="653143"/>
            <a:ext cx="9144000" cy="5551714"/>
          </a:xfrm>
          <a:prstGeom prst="rect">
            <a:avLst/>
          </a:prstGeom>
        </p:spPr>
      </p:pic>
    </p:spTree>
    <p:extLst>
      <p:ext uri="{BB962C8B-B14F-4D97-AF65-F5344CB8AC3E}">
        <p14:creationId xmlns:p14="http://schemas.microsoft.com/office/powerpoint/2010/main" val="161178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0518F4-9161-614C-837B-FA89CE2AD3FF}"/>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rPr>
              <a:t>Ghinassi / UBHC / RWJBH / 2020 / February</a:t>
            </a:r>
          </a:p>
        </p:txBody>
      </p:sp>
      <p:pic>
        <p:nvPicPr>
          <p:cNvPr id="3" name="Picture 2">
            <a:extLst>
              <a:ext uri="{FF2B5EF4-FFF2-40B4-BE49-F238E27FC236}">
                <a16:creationId xmlns:a16="http://schemas.microsoft.com/office/drawing/2014/main" id="{F4F69CED-38DE-274C-80C8-068C355376F1}"/>
              </a:ext>
            </a:extLst>
          </p:cNvPr>
          <p:cNvPicPr>
            <a:picLocks noChangeAspect="1"/>
          </p:cNvPicPr>
          <p:nvPr/>
        </p:nvPicPr>
        <p:blipFill>
          <a:blip r:embed="rId2"/>
          <a:stretch>
            <a:fillRect/>
          </a:stretch>
        </p:blipFill>
        <p:spPr>
          <a:xfrm>
            <a:off x="1524000" y="653143"/>
            <a:ext cx="9144000" cy="5551714"/>
          </a:xfrm>
          <a:prstGeom prst="rect">
            <a:avLst/>
          </a:prstGeom>
        </p:spPr>
      </p:pic>
    </p:spTree>
    <p:extLst>
      <p:ext uri="{BB962C8B-B14F-4D97-AF65-F5344CB8AC3E}">
        <p14:creationId xmlns:p14="http://schemas.microsoft.com/office/powerpoint/2010/main" val="22681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FBBEA-DD51-490D-8D0B-DD9C90482027}"/>
              </a:ext>
            </a:extLst>
          </p:cNvPr>
          <p:cNvSpPr>
            <a:spLocks noGrp="1"/>
          </p:cNvSpPr>
          <p:nvPr>
            <p:ph type="ctrTitle"/>
          </p:nvPr>
        </p:nvSpPr>
        <p:spPr>
          <a:xfrm>
            <a:off x="248478" y="3381926"/>
            <a:ext cx="11105322" cy="1774153"/>
          </a:xfrm>
        </p:spPr>
        <p:txBody>
          <a:bodyPr anchor="ctr">
            <a:normAutofit/>
          </a:bodyPr>
          <a:lstStyle/>
          <a:p>
            <a:r>
              <a:rPr lang="en-US" sz="3200" dirty="0"/>
              <a:t>Rapid Response by Behavioral Healthcare Providers: Infection Prevention and Control </a:t>
            </a:r>
          </a:p>
        </p:txBody>
      </p:sp>
      <p:sp>
        <p:nvSpPr>
          <p:cNvPr id="7" name="Subtitle 6">
            <a:extLst>
              <a:ext uri="{FF2B5EF4-FFF2-40B4-BE49-F238E27FC236}">
                <a16:creationId xmlns:a16="http://schemas.microsoft.com/office/drawing/2014/main" id="{640545D7-3240-4F10-9A3C-AA43E57D6A4E}"/>
              </a:ext>
            </a:extLst>
          </p:cNvPr>
          <p:cNvSpPr>
            <a:spLocks noGrp="1"/>
          </p:cNvSpPr>
          <p:nvPr>
            <p:ph type="subTitle" idx="1"/>
          </p:nvPr>
        </p:nvSpPr>
        <p:spPr>
          <a:xfrm>
            <a:off x="2209800" y="5426766"/>
            <a:ext cx="9144000" cy="753978"/>
          </a:xfrm>
        </p:spPr>
        <p:txBody>
          <a:bodyPr>
            <a:normAutofit fontScale="92500" lnSpcReduction="20000"/>
          </a:bodyPr>
          <a:lstStyle/>
          <a:p>
            <a:r>
              <a:rPr lang="en-US" dirty="0"/>
              <a:t>Anne Kelly, EdD, BSN</a:t>
            </a:r>
          </a:p>
          <a:p>
            <a:r>
              <a:rPr lang="en-US" dirty="0"/>
              <a:t>Chief Quality and Compliance Officer, Acadia Healthcare </a:t>
            </a:r>
          </a:p>
        </p:txBody>
      </p:sp>
      <p:pic>
        <p:nvPicPr>
          <p:cNvPr id="8" name="Picture 7">
            <a:extLst>
              <a:ext uri="{FF2B5EF4-FFF2-40B4-BE49-F238E27FC236}">
                <a16:creationId xmlns:a16="http://schemas.microsoft.com/office/drawing/2014/main" id="{E4C9F0F6-05A6-4FB1-BF8B-FF6D56D5B6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46474" y="677257"/>
            <a:ext cx="2387939" cy="664078"/>
          </a:xfrm>
          <a:prstGeom prst="rect">
            <a:avLst/>
          </a:prstGeom>
          <a:noFill/>
        </p:spPr>
      </p:pic>
    </p:spTree>
    <p:extLst>
      <p:ext uri="{BB962C8B-B14F-4D97-AF65-F5344CB8AC3E}">
        <p14:creationId xmlns:p14="http://schemas.microsoft.com/office/powerpoint/2010/main" val="124420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9529-0A15-48D4-959D-30B0B083DCF2}"/>
              </a:ext>
            </a:extLst>
          </p:cNvPr>
          <p:cNvSpPr>
            <a:spLocks noGrp="1"/>
          </p:cNvSpPr>
          <p:nvPr>
            <p:ph type="title"/>
          </p:nvPr>
        </p:nvSpPr>
        <p:spPr>
          <a:xfrm>
            <a:off x="254388" y="167162"/>
            <a:ext cx="11937612" cy="1325563"/>
          </a:xfrm>
        </p:spPr>
        <p:txBody>
          <a:bodyPr>
            <a:normAutofit/>
          </a:bodyPr>
          <a:lstStyle/>
          <a:p>
            <a:r>
              <a:rPr lang="en-US" sz="3200" dirty="0"/>
              <a:t>Infection Prevention and Control </a:t>
            </a:r>
          </a:p>
        </p:txBody>
      </p:sp>
      <p:sp>
        <p:nvSpPr>
          <p:cNvPr id="5" name="Content Placeholder 4">
            <a:extLst>
              <a:ext uri="{FF2B5EF4-FFF2-40B4-BE49-F238E27FC236}">
                <a16:creationId xmlns:a16="http://schemas.microsoft.com/office/drawing/2014/main" id="{DA8EBF77-EC36-435F-A0A0-5C89326FD37B}"/>
              </a:ext>
            </a:extLst>
          </p:cNvPr>
          <p:cNvSpPr>
            <a:spLocks noGrp="1"/>
          </p:cNvSpPr>
          <p:nvPr>
            <p:ph idx="1"/>
          </p:nvPr>
        </p:nvSpPr>
        <p:spPr>
          <a:xfrm>
            <a:off x="337930" y="1906291"/>
            <a:ext cx="11015870" cy="4494509"/>
          </a:xfrm>
        </p:spPr>
        <p:txBody>
          <a:bodyPr/>
          <a:lstStyle/>
          <a:p>
            <a:pPr marL="0" indent="0">
              <a:buNone/>
            </a:pPr>
            <a:r>
              <a:rPr lang="en-US" b="0" dirty="0">
                <a:solidFill>
                  <a:schemeClr val="accent1"/>
                </a:solidFill>
              </a:rPr>
              <a:t>Isolation units, constant-wear PPE, and social distancing: </a:t>
            </a:r>
          </a:p>
          <a:p>
            <a:pPr marL="0" indent="0">
              <a:buNone/>
            </a:pPr>
            <a:r>
              <a:rPr lang="en-US" b="0" i="1" dirty="0">
                <a:solidFill>
                  <a:schemeClr val="accent1"/>
                </a:solidFill>
              </a:rPr>
              <a:t>Who could have predicted that at the beginning of 2020?</a:t>
            </a:r>
          </a:p>
          <a:p>
            <a:pPr marL="0" indent="0">
              <a:buNone/>
            </a:pPr>
            <a:endParaRPr lang="en-US" b="0" i="1" dirty="0">
              <a:solidFill>
                <a:schemeClr val="accent1"/>
              </a:solidFill>
            </a:endParaRPr>
          </a:p>
          <a:p>
            <a:r>
              <a:rPr lang="en-US" b="0" dirty="0">
                <a:solidFill>
                  <a:schemeClr val="accent1"/>
                </a:solidFill>
              </a:rPr>
              <a:t>First things first: </a:t>
            </a:r>
          </a:p>
          <a:p>
            <a:pPr lvl="1"/>
            <a:r>
              <a:rPr lang="en-US" b="0" dirty="0">
                <a:solidFill>
                  <a:schemeClr val="accent1"/>
                </a:solidFill>
              </a:rPr>
              <a:t>Enhanced Infection Prevention and Control Plans </a:t>
            </a:r>
          </a:p>
          <a:p>
            <a:pPr lvl="1"/>
            <a:r>
              <a:rPr lang="en-US" dirty="0">
                <a:solidFill>
                  <a:schemeClr val="accent1"/>
                </a:solidFill>
              </a:rPr>
              <a:t>CDC-based, </a:t>
            </a:r>
            <a:r>
              <a:rPr lang="en-US" b="0" dirty="0">
                <a:solidFill>
                  <a:schemeClr val="accent1"/>
                </a:solidFill>
              </a:rPr>
              <a:t>ongoing practices </a:t>
            </a:r>
          </a:p>
          <a:p>
            <a:pPr lvl="1"/>
            <a:r>
              <a:rPr lang="en-US" dirty="0">
                <a:solidFill>
                  <a:schemeClr val="accent1"/>
                </a:solidFill>
              </a:rPr>
              <a:t>Staff and leadership support</a:t>
            </a:r>
          </a:p>
          <a:p>
            <a:pPr lvl="1"/>
            <a:r>
              <a:rPr lang="en-US" dirty="0">
                <a:solidFill>
                  <a:schemeClr val="accent1"/>
                </a:solidFill>
              </a:rPr>
              <a:t>Engagement of experts </a:t>
            </a:r>
            <a:r>
              <a:rPr lang="en-US" b="0" dirty="0">
                <a:solidFill>
                  <a:schemeClr val="accent1"/>
                </a:solidFill>
              </a:rPr>
              <a:t> </a:t>
            </a:r>
          </a:p>
        </p:txBody>
      </p:sp>
      <p:pic>
        <p:nvPicPr>
          <p:cNvPr id="6" name="Picture 5">
            <a:extLst>
              <a:ext uri="{FF2B5EF4-FFF2-40B4-BE49-F238E27FC236}">
                <a16:creationId xmlns:a16="http://schemas.microsoft.com/office/drawing/2014/main" id="{77421866-7CAA-4112-976A-581B9D68BE12}"/>
              </a:ext>
            </a:extLst>
          </p:cNvPr>
          <p:cNvPicPr>
            <a:picLocks noChangeAspect="1"/>
          </p:cNvPicPr>
          <p:nvPr/>
        </p:nvPicPr>
        <p:blipFill rotWithShape="1">
          <a:blip r:embed="rId2"/>
          <a:srcRect b="7514"/>
          <a:stretch/>
        </p:blipFill>
        <p:spPr>
          <a:xfrm>
            <a:off x="8734426" y="1906291"/>
            <a:ext cx="2495550" cy="1700189"/>
          </a:xfrm>
          <a:prstGeom prst="rect">
            <a:avLst/>
          </a:prstGeom>
        </p:spPr>
      </p:pic>
      <p:pic>
        <p:nvPicPr>
          <p:cNvPr id="7" name="Picture 6">
            <a:extLst>
              <a:ext uri="{FF2B5EF4-FFF2-40B4-BE49-F238E27FC236}">
                <a16:creationId xmlns:a16="http://schemas.microsoft.com/office/drawing/2014/main" id="{91F64D43-E801-4CD1-8D35-D9737BE278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74026"/>
            <a:ext cx="1507435" cy="526774"/>
          </a:xfrm>
          <a:prstGeom prst="rect">
            <a:avLst/>
          </a:prstGeom>
          <a:noFill/>
        </p:spPr>
      </p:pic>
    </p:spTree>
    <p:extLst>
      <p:ext uri="{BB962C8B-B14F-4D97-AF65-F5344CB8AC3E}">
        <p14:creationId xmlns:p14="http://schemas.microsoft.com/office/powerpoint/2010/main" val="165234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779E-0989-48AA-ACF0-F15AC6A3EDD0}"/>
              </a:ext>
            </a:extLst>
          </p:cNvPr>
          <p:cNvSpPr>
            <a:spLocks noGrp="1"/>
          </p:cNvSpPr>
          <p:nvPr>
            <p:ph type="title"/>
          </p:nvPr>
        </p:nvSpPr>
        <p:spPr>
          <a:xfrm>
            <a:off x="387626" y="113123"/>
            <a:ext cx="10515600" cy="1325563"/>
          </a:xfrm>
        </p:spPr>
        <p:txBody>
          <a:bodyPr>
            <a:normAutofit/>
          </a:bodyPr>
          <a:lstStyle/>
          <a:p>
            <a:r>
              <a:rPr lang="en-US" sz="3200" dirty="0"/>
              <a:t>The Importance of Screening and Testing  </a:t>
            </a:r>
          </a:p>
        </p:txBody>
      </p:sp>
      <p:sp>
        <p:nvSpPr>
          <p:cNvPr id="3" name="Content Placeholder 2">
            <a:extLst>
              <a:ext uri="{FF2B5EF4-FFF2-40B4-BE49-F238E27FC236}">
                <a16:creationId xmlns:a16="http://schemas.microsoft.com/office/drawing/2014/main" id="{EC5BD531-7124-46B6-89FF-B4F22D3922B6}"/>
              </a:ext>
            </a:extLst>
          </p:cNvPr>
          <p:cNvSpPr>
            <a:spLocks noGrp="1"/>
          </p:cNvSpPr>
          <p:nvPr>
            <p:ph idx="1"/>
          </p:nvPr>
        </p:nvSpPr>
        <p:spPr>
          <a:xfrm>
            <a:off x="387626" y="1906291"/>
            <a:ext cx="10966174" cy="4494509"/>
          </a:xfrm>
        </p:spPr>
        <p:txBody>
          <a:bodyPr/>
          <a:lstStyle/>
          <a:p>
            <a:pPr marL="0" indent="0">
              <a:buNone/>
            </a:pPr>
            <a:r>
              <a:rPr lang="en-US" sz="2800" dirty="0">
                <a:solidFill>
                  <a:schemeClr val="accent1"/>
                </a:solidFill>
              </a:rPr>
              <a:t>Situational awareness </a:t>
            </a:r>
            <a:r>
              <a:rPr lang="en-US" sz="2800" b="0" dirty="0">
                <a:solidFill>
                  <a:schemeClr val="accent1"/>
                </a:solidFill>
              </a:rPr>
              <a:t>and </a:t>
            </a:r>
            <a:r>
              <a:rPr lang="en-US" sz="2800" dirty="0">
                <a:solidFill>
                  <a:schemeClr val="accent1"/>
                </a:solidFill>
              </a:rPr>
              <a:t>high reliability </a:t>
            </a:r>
            <a:r>
              <a:rPr lang="en-US" sz="2800" b="0" dirty="0">
                <a:solidFill>
                  <a:schemeClr val="accent1"/>
                </a:solidFill>
              </a:rPr>
              <a:t>principles in action </a:t>
            </a:r>
          </a:p>
          <a:p>
            <a:pPr>
              <a:buFont typeface="Arial" panose="020B0604020202020204" pitchFamily="34" charset="0"/>
              <a:buChar char="•"/>
            </a:pPr>
            <a:r>
              <a:rPr lang="en-US" b="0" dirty="0">
                <a:solidFill>
                  <a:schemeClr val="accent1"/>
                </a:solidFill>
              </a:rPr>
              <a:t>Screening</a:t>
            </a:r>
          </a:p>
          <a:p>
            <a:pPr lvl="1">
              <a:buFont typeface="Arial" panose="020B0604020202020204" pitchFamily="34" charset="0"/>
              <a:buChar char="•"/>
            </a:pPr>
            <a:r>
              <a:rPr lang="en-US" dirty="0">
                <a:solidFill>
                  <a:schemeClr val="accent1"/>
                </a:solidFill>
              </a:rPr>
              <a:t>Patients – prior to admission, upon admission, throughout stay </a:t>
            </a:r>
          </a:p>
          <a:p>
            <a:pPr lvl="1">
              <a:buFont typeface="Arial" panose="020B0604020202020204" pitchFamily="34" charset="0"/>
              <a:buChar char="•"/>
            </a:pPr>
            <a:r>
              <a:rPr lang="en-US" b="0" dirty="0">
                <a:solidFill>
                  <a:schemeClr val="accent1"/>
                </a:solidFill>
              </a:rPr>
              <a:t>Staff – prior to start of shift </a:t>
            </a:r>
          </a:p>
          <a:p>
            <a:pPr lvl="1">
              <a:buFont typeface="Arial" panose="020B0604020202020204" pitchFamily="34" charset="0"/>
              <a:buChar char="•"/>
            </a:pPr>
            <a:r>
              <a:rPr lang="en-US" dirty="0">
                <a:solidFill>
                  <a:schemeClr val="accent1"/>
                </a:solidFill>
              </a:rPr>
              <a:t>Visitors and others – prior to entry into the facility </a:t>
            </a:r>
          </a:p>
          <a:p>
            <a:pPr>
              <a:buFont typeface="Arial" panose="020B0604020202020204" pitchFamily="34" charset="0"/>
              <a:buChar char="•"/>
            </a:pPr>
            <a:r>
              <a:rPr lang="en-US" b="0" dirty="0">
                <a:solidFill>
                  <a:schemeClr val="accent1"/>
                </a:solidFill>
              </a:rPr>
              <a:t>Testing </a:t>
            </a:r>
          </a:p>
          <a:p>
            <a:pPr lvl="1"/>
            <a:r>
              <a:rPr lang="en-US" dirty="0">
                <a:solidFill>
                  <a:schemeClr val="accent1"/>
                </a:solidFill>
              </a:rPr>
              <a:t>Laboratory versus Rapid Testing  </a:t>
            </a:r>
          </a:p>
          <a:p>
            <a:pPr lvl="1"/>
            <a:r>
              <a:rPr lang="en-US" dirty="0">
                <a:solidFill>
                  <a:schemeClr val="accent1"/>
                </a:solidFill>
              </a:rPr>
              <a:t>Special considerations </a:t>
            </a:r>
            <a:r>
              <a:rPr lang="en-US" b="0" dirty="0">
                <a:solidFill>
                  <a:schemeClr val="accent1"/>
                </a:solidFill>
              </a:rPr>
              <a:t> </a:t>
            </a:r>
          </a:p>
          <a:p>
            <a:pPr lvl="1"/>
            <a:r>
              <a:rPr lang="en-US" dirty="0">
                <a:solidFill>
                  <a:schemeClr val="accent1"/>
                </a:solidFill>
              </a:rPr>
              <a:t>Challenges with supplies and access </a:t>
            </a:r>
            <a:endParaRPr lang="en-US" b="0" dirty="0">
              <a:solidFill>
                <a:schemeClr val="accent1"/>
              </a:solidFill>
            </a:endParaRPr>
          </a:p>
        </p:txBody>
      </p:sp>
      <p:pic>
        <p:nvPicPr>
          <p:cNvPr id="4" name="Picture 3">
            <a:extLst>
              <a:ext uri="{FF2B5EF4-FFF2-40B4-BE49-F238E27FC236}">
                <a16:creationId xmlns:a16="http://schemas.microsoft.com/office/drawing/2014/main" id="{B3922052-3D3F-4AA5-AAF6-3DD1EC04A5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74026"/>
            <a:ext cx="1507435" cy="526774"/>
          </a:xfrm>
          <a:prstGeom prst="rect">
            <a:avLst/>
          </a:prstGeom>
          <a:noFill/>
        </p:spPr>
      </p:pic>
    </p:spTree>
    <p:extLst>
      <p:ext uri="{BB962C8B-B14F-4D97-AF65-F5344CB8AC3E}">
        <p14:creationId xmlns:p14="http://schemas.microsoft.com/office/powerpoint/2010/main" val="60743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066D-0C21-4528-AA90-F2FC83EE082C}"/>
              </a:ext>
            </a:extLst>
          </p:cNvPr>
          <p:cNvSpPr>
            <a:spLocks noGrp="1"/>
          </p:cNvSpPr>
          <p:nvPr>
            <p:ph type="title"/>
          </p:nvPr>
        </p:nvSpPr>
        <p:spPr>
          <a:xfrm>
            <a:off x="480391" y="204869"/>
            <a:ext cx="10515600" cy="1325563"/>
          </a:xfrm>
        </p:spPr>
        <p:txBody>
          <a:bodyPr>
            <a:normAutofit/>
          </a:bodyPr>
          <a:lstStyle/>
          <a:p>
            <a:r>
              <a:rPr lang="en-US" sz="3200" dirty="0"/>
              <a:t>Finding and Maintaining PPE and Supplies</a:t>
            </a:r>
          </a:p>
        </p:txBody>
      </p:sp>
      <p:sp>
        <p:nvSpPr>
          <p:cNvPr id="3" name="Content Placeholder 2">
            <a:extLst>
              <a:ext uri="{FF2B5EF4-FFF2-40B4-BE49-F238E27FC236}">
                <a16:creationId xmlns:a16="http://schemas.microsoft.com/office/drawing/2014/main" id="{921AF3B3-6D4D-4639-9E0F-9983562E4031}"/>
              </a:ext>
            </a:extLst>
          </p:cNvPr>
          <p:cNvSpPr>
            <a:spLocks noGrp="1"/>
          </p:cNvSpPr>
          <p:nvPr>
            <p:ph idx="1"/>
          </p:nvPr>
        </p:nvSpPr>
        <p:spPr>
          <a:xfrm>
            <a:off x="480391" y="1906291"/>
            <a:ext cx="6039679" cy="4494509"/>
          </a:xfrm>
        </p:spPr>
        <p:txBody>
          <a:bodyPr/>
          <a:lstStyle/>
          <a:p>
            <a:pPr marL="0" indent="0">
              <a:buNone/>
            </a:pPr>
            <a:r>
              <a:rPr lang="en-US" sz="2800" b="0" dirty="0">
                <a:solidFill>
                  <a:schemeClr val="accent1"/>
                </a:solidFill>
              </a:rPr>
              <a:t>COVID-19 and the Impact on PPE and Supplies </a:t>
            </a:r>
          </a:p>
          <a:p>
            <a:r>
              <a:rPr lang="en-US" b="0" dirty="0">
                <a:solidFill>
                  <a:schemeClr val="accent1"/>
                </a:solidFill>
              </a:rPr>
              <a:t>Solving the early days of national shortages </a:t>
            </a:r>
          </a:p>
          <a:p>
            <a:r>
              <a:rPr lang="en-US" b="0" dirty="0">
                <a:solidFill>
                  <a:schemeClr val="accent1"/>
                </a:solidFill>
              </a:rPr>
              <a:t>Personal Protective Equipment (PPE) </a:t>
            </a:r>
          </a:p>
          <a:p>
            <a:pPr lvl="1"/>
            <a:r>
              <a:rPr lang="en-US" dirty="0">
                <a:solidFill>
                  <a:schemeClr val="accent1"/>
                </a:solidFill>
              </a:rPr>
              <a:t>Changes and increased use </a:t>
            </a:r>
          </a:p>
          <a:p>
            <a:pPr lvl="1"/>
            <a:r>
              <a:rPr lang="en-US" b="0" dirty="0">
                <a:solidFill>
                  <a:schemeClr val="accent1"/>
                </a:solidFill>
              </a:rPr>
              <a:t>Caring for behavioral health patients in PPE </a:t>
            </a:r>
          </a:p>
          <a:p>
            <a:r>
              <a:rPr lang="en-US" b="0" dirty="0">
                <a:solidFill>
                  <a:schemeClr val="accent1"/>
                </a:solidFill>
              </a:rPr>
              <a:t>Masks and behavioral health patients </a:t>
            </a:r>
          </a:p>
          <a:p>
            <a:pPr marL="457200" lvl="1" indent="0">
              <a:buNone/>
            </a:pPr>
            <a:r>
              <a:rPr lang="en-US" b="0" dirty="0">
                <a:solidFill>
                  <a:schemeClr val="accent1"/>
                </a:solidFill>
              </a:rPr>
              <a:t> </a:t>
            </a:r>
          </a:p>
          <a:p>
            <a:pPr marL="457200" lvl="1" indent="0">
              <a:buNone/>
            </a:pPr>
            <a:r>
              <a:rPr lang="en-US" b="0" dirty="0">
                <a:solidFill>
                  <a:schemeClr val="accent1"/>
                </a:solidFill>
              </a:rPr>
              <a:t>  </a:t>
            </a:r>
          </a:p>
          <a:p>
            <a:pPr lvl="1"/>
            <a:endParaRPr lang="en-US" b="0" dirty="0">
              <a:solidFill>
                <a:schemeClr val="accent1"/>
              </a:solidFill>
            </a:endParaRPr>
          </a:p>
          <a:p>
            <a:endParaRPr lang="en-US" b="0" dirty="0">
              <a:solidFill>
                <a:schemeClr val="accent1"/>
              </a:solidFill>
            </a:endParaRPr>
          </a:p>
        </p:txBody>
      </p:sp>
      <p:pic>
        <p:nvPicPr>
          <p:cNvPr id="5" name="Picture 4">
            <a:extLst>
              <a:ext uri="{FF2B5EF4-FFF2-40B4-BE49-F238E27FC236}">
                <a16:creationId xmlns:a16="http://schemas.microsoft.com/office/drawing/2014/main" id="{FBCF93E2-D337-42A7-BFB2-BB7BF16882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74026"/>
            <a:ext cx="1507435" cy="526774"/>
          </a:xfrm>
          <a:prstGeom prst="rect">
            <a:avLst/>
          </a:prstGeom>
          <a:noFill/>
        </p:spPr>
      </p:pic>
      <p:pic>
        <p:nvPicPr>
          <p:cNvPr id="6" name="Picture 5">
            <a:extLst>
              <a:ext uri="{FF2B5EF4-FFF2-40B4-BE49-F238E27FC236}">
                <a16:creationId xmlns:a16="http://schemas.microsoft.com/office/drawing/2014/main" id="{B24FCA6C-BF9D-46EA-82FE-1918C6ECFB2E}"/>
              </a:ext>
            </a:extLst>
          </p:cNvPr>
          <p:cNvPicPr>
            <a:picLocks noChangeAspect="1"/>
          </p:cNvPicPr>
          <p:nvPr/>
        </p:nvPicPr>
        <p:blipFill>
          <a:blip r:embed="rId3"/>
          <a:stretch>
            <a:fillRect/>
          </a:stretch>
        </p:blipFill>
        <p:spPr>
          <a:xfrm>
            <a:off x="8219661" y="1906291"/>
            <a:ext cx="2909680" cy="1743075"/>
          </a:xfrm>
          <a:prstGeom prst="rect">
            <a:avLst/>
          </a:prstGeom>
        </p:spPr>
      </p:pic>
      <p:pic>
        <p:nvPicPr>
          <p:cNvPr id="7" name="Picture 6">
            <a:extLst>
              <a:ext uri="{FF2B5EF4-FFF2-40B4-BE49-F238E27FC236}">
                <a16:creationId xmlns:a16="http://schemas.microsoft.com/office/drawing/2014/main" id="{E76E3CA5-77AC-49FC-83E7-B503A23E8C80}"/>
              </a:ext>
            </a:extLst>
          </p:cNvPr>
          <p:cNvPicPr>
            <a:picLocks noChangeAspect="1"/>
          </p:cNvPicPr>
          <p:nvPr/>
        </p:nvPicPr>
        <p:blipFill>
          <a:blip r:embed="rId4"/>
          <a:stretch>
            <a:fillRect/>
          </a:stretch>
        </p:blipFill>
        <p:spPr>
          <a:xfrm>
            <a:off x="8219661" y="3793021"/>
            <a:ext cx="2830167" cy="1743075"/>
          </a:xfrm>
          <a:prstGeom prst="rect">
            <a:avLst/>
          </a:prstGeom>
        </p:spPr>
      </p:pic>
    </p:spTree>
    <p:extLst>
      <p:ext uri="{BB962C8B-B14F-4D97-AF65-F5344CB8AC3E}">
        <p14:creationId xmlns:p14="http://schemas.microsoft.com/office/powerpoint/2010/main" val="4052149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6BAE-4F24-4984-B5BA-CA8D4F300FFF}"/>
              </a:ext>
            </a:extLst>
          </p:cNvPr>
          <p:cNvSpPr>
            <a:spLocks noGrp="1"/>
          </p:cNvSpPr>
          <p:nvPr>
            <p:ph type="title"/>
          </p:nvPr>
        </p:nvSpPr>
        <p:spPr>
          <a:xfrm>
            <a:off x="679174" y="223723"/>
            <a:ext cx="10515600" cy="1325563"/>
          </a:xfrm>
        </p:spPr>
        <p:txBody>
          <a:bodyPr>
            <a:normAutofit/>
          </a:bodyPr>
          <a:lstStyle/>
          <a:p>
            <a:r>
              <a:rPr lang="en-US" sz="3200" dirty="0"/>
              <a:t>Special Considerations</a:t>
            </a:r>
          </a:p>
        </p:txBody>
      </p:sp>
      <p:sp>
        <p:nvSpPr>
          <p:cNvPr id="3" name="Content Placeholder 2">
            <a:extLst>
              <a:ext uri="{FF2B5EF4-FFF2-40B4-BE49-F238E27FC236}">
                <a16:creationId xmlns:a16="http://schemas.microsoft.com/office/drawing/2014/main" id="{5F230160-24B1-44E3-BFF8-B7DCE2DC0504}"/>
              </a:ext>
            </a:extLst>
          </p:cNvPr>
          <p:cNvSpPr>
            <a:spLocks noGrp="1"/>
          </p:cNvSpPr>
          <p:nvPr>
            <p:ph idx="1"/>
          </p:nvPr>
        </p:nvSpPr>
        <p:spPr/>
        <p:txBody>
          <a:bodyPr/>
          <a:lstStyle/>
          <a:p>
            <a:pPr marL="0" indent="0">
              <a:buNone/>
            </a:pPr>
            <a:r>
              <a:rPr lang="en-US" b="0" dirty="0">
                <a:solidFill>
                  <a:schemeClr val="accent1"/>
                </a:solidFill>
              </a:rPr>
              <a:t>Managing COVID-19 on behavioral health units</a:t>
            </a:r>
          </a:p>
          <a:p>
            <a:pPr lvl="1"/>
            <a:r>
              <a:rPr lang="en-US" dirty="0">
                <a:solidFill>
                  <a:schemeClr val="accent1"/>
                </a:solidFill>
              </a:rPr>
              <a:t>Quarantine/precautionary units  </a:t>
            </a:r>
          </a:p>
          <a:p>
            <a:pPr lvl="1"/>
            <a:r>
              <a:rPr lang="en-US" b="0" dirty="0">
                <a:solidFill>
                  <a:schemeClr val="accent1"/>
                </a:solidFill>
              </a:rPr>
              <a:t>Managing isolation units </a:t>
            </a:r>
          </a:p>
          <a:p>
            <a:pPr lvl="1"/>
            <a:r>
              <a:rPr lang="en-US" b="0" dirty="0">
                <a:solidFill>
                  <a:schemeClr val="accent1"/>
                </a:solidFill>
              </a:rPr>
              <a:t>Use of PPE  </a:t>
            </a:r>
          </a:p>
          <a:p>
            <a:pPr lvl="1"/>
            <a:r>
              <a:rPr lang="en-US" dirty="0">
                <a:solidFill>
                  <a:schemeClr val="accent1"/>
                </a:solidFill>
              </a:rPr>
              <a:t>Donning and doffing stations  </a:t>
            </a:r>
            <a:endParaRPr lang="en-US" b="0" dirty="0">
              <a:solidFill>
                <a:schemeClr val="accent1"/>
              </a:solidFill>
            </a:endParaRPr>
          </a:p>
          <a:p>
            <a:pPr marL="457200" lvl="1" indent="0">
              <a:buNone/>
            </a:pPr>
            <a:r>
              <a:rPr lang="en-US" dirty="0">
                <a:solidFill>
                  <a:schemeClr val="accent1"/>
                </a:solidFill>
              </a:rPr>
              <a:t> </a:t>
            </a:r>
            <a:r>
              <a:rPr lang="en-US" b="0" dirty="0">
                <a:solidFill>
                  <a:schemeClr val="accent1"/>
                </a:solidFill>
              </a:rPr>
              <a:t> </a:t>
            </a:r>
          </a:p>
          <a:p>
            <a:pPr marL="0" indent="0">
              <a:buNone/>
            </a:pPr>
            <a:r>
              <a:rPr lang="en-US" b="0" dirty="0">
                <a:solidFill>
                  <a:schemeClr val="accent1"/>
                </a:solidFill>
              </a:rPr>
              <a:t>Discharge to medical facilities </a:t>
            </a:r>
          </a:p>
          <a:p>
            <a:pPr lvl="1"/>
            <a:r>
              <a:rPr lang="en-US" dirty="0">
                <a:solidFill>
                  <a:schemeClr val="accent1"/>
                </a:solidFill>
              </a:rPr>
              <a:t>Identifying medical issues</a:t>
            </a:r>
          </a:p>
          <a:p>
            <a:pPr lvl="1"/>
            <a:r>
              <a:rPr lang="en-US" b="0" dirty="0">
                <a:solidFill>
                  <a:schemeClr val="accent1"/>
                </a:solidFill>
              </a:rPr>
              <a:t>Transfers </a:t>
            </a:r>
            <a:r>
              <a:rPr lang="en-US" dirty="0">
                <a:solidFill>
                  <a:schemeClr val="accent1"/>
                </a:solidFill>
              </a:rPr>
              <a:t>and admissions </a:t>
            </a:r>
            <a:endParaRPr lang="en-US" b="0" dirty="0">
              <a:solidFill>
                <a:schemeClr val="accent1"/>
              </a:solidFill>
            </a:endParaRPr>
          </a:p>
          <a:p>
            <a:pPr lvl="1"/>
            <a:endParaRPr lang="en-US" b="0" dirty="0">
              <a:solidFill>
                <a:schemeClr val="accent1"/>
              </a:solidFill>
            </a:endParaRPr>
          </a:p>
        </p:txBody>
      </p:sp>
      <p:pic>
        <p:nvPicPr>
          <p:cNvPr id="5" name="Picture 4">
            <a:extLst>
              <a:ext uri="{FF2B5EF4-FFF2-40B4-BE49-F238E27FC236}">
                <a16:creationId xmlns:a16="http://schemas.microsoft.com/office/drawing/2014/main" id="{EFEAF12F-B002-45C1-959C-C0D6E08064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74026"/>
            <a:ext cx="1507435" cy="526774"/>
          </a:xfrm>
          <a:prstGeom prst="rect">
            <a:avLst/>
          </a:prstGeom>
          <a:noFill/>
        </p:spPr>
      </p:pic>
      <p:pic>
        <p:nvPicPr>
          <p:cNvPr id="8" name="Picture 7" descr="Diagram&#10;&#10;Description automatically generated">
            <a:extLst>
              <a:ext uri="{FF2B5EF4-FFF2-40B4-BE49-F238E27FC236}">
                <a16:creationId xmlns:a16="http://schemas.microsoft.com/office/drawing/2014/main" id="{8565A416-71B1-49CE-8BF2-2D5C83CD99BF}"/>
              </a:ext>
            </a:extLst>
          </p:cNvPr>
          <p:cNvPicPr>
            <a:picLocks noChangeAspect="1"/>
          </p:cNvPicPr>
          <p:nvPr/>
        </p:nvPicPr>
        <p:blipFill>
          <a:blip r:embed="rId3"/>
          <a:stretch>
            <a:fillRect/>
          </a:stretch>
        </p:blipFill>
        <p:spPr>
          <a:xfrm>
            <a:off x="7861853" y="1906290"/>
            <a:ext cx="2915478" cy="3967736"/>
          </a:xfrm>
          <a:prstGeom prst="rect">
            <a:avLst/>
          </a:prstGeom>
        </p:spPr>
      </p:pic>
    </p:spTree>
    <p:extLst>
      <p:ext uri="{BB962C8B-B14F-4D97-AF65-F5344CB8AC3E}">
        <p14:creationId xmlns:p14="http://schemas.microsoft.com/office/powerpoint/2010/main" val="183014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11AA-E17C-443B-8CA4-D30C04D787D6}"/>
              </a:ext>
            </a:extLst>
          </p:cNvPr>
          <p:cNvSpPr>
            <a:spLocks noGrp="1"/>
          </p:cNvSpPr>
          <p:nvPr>
            <p:ph type="title"/>
          </p:nvPr>
        </p:nvSpPr>
        <p:spPr>
          <a:xfrm>
            <a:off x="838200" y="204869"/>
            <a:ext cx="10515600" cy="1325563"/>
          </a:xfrm>
        </p:spPr>
        <p:txBody>
          <a:bodyPr>
            <a:normAutofit/>
          </a:bodyPr>
          <a:lstStyle/>
          <a:p>
            <a:r>
              <a:rPr lang="en-US" sz="3200" dirty="0"/>
              <a:t>Universal Precautions </a:t>
            </a:r>
          </a:p>
        </p:txBody>
      </p:sp>
      <p:sp>
        <p:nvSpPr>
          <p:cNvPr id="3" name="Content Placeholder 2">
            <a:extLst>
              <a:ext uri="{FF2B5EF4-FFF2-40B4-BE49-F238E27FC236}">
                <a16:creationId xmlns:a16="http://schemas.microsoft.com/office/drawing/2014/main" id="{91540C65-3E41-42F0-A02C-30925D9908D3}"/>
              </a:ext>
            </a:extLst>
          </p:cNvPr>
          <p:cNvSpPr>
            <a:spLocks noGrp="1"/>
          </p:cNvSpPr>
          <p:nvPr>
            <p:ph idx="1"/>
          </p:nvPr>
        </p:nvSpPr>
        <p:spPr>
          <a:xfrm>
            <a:off x="838200" y="1906291"/>
            <a:ext cx="3733800" cy="4494509"/>
          </a:xfrm>
        </p:spPr>
        <p:txBody>
          <a:bodyPr/>
          <a:lstStyle/>
          <a:p>
            <a:r>
              <a:rPr lang="en-US" b="0" dirty="0">
                <a:solidFill>
                  <a:schemeClr val="accent1"/>
                </a:solidFill>
              </a:rPr>
              <a:t>Considering others – patients, staff, and visitors – as positive. </a:t>
            </a:r>
          </a:p>
          <a:p>
            <a:r>
              <a:rPr lang="en-US" b="0" dirty="0">
                <a:solidFill>
                  <a:schemeClr val="accent1"/>
                </a:solidFill>
              </a:rPr>
              <a:t>Mask + Distance </a:t>
            </a:r>
          </a:p>
          <a:p>
            <a:r>
              <a:rPr lang="en-US" b="0" dirty="0">
                <a:solidFill>
                  <a:schemeClr val="accent1"/>
                </a:solidFill>
              </a:rPr>
              <a:t>Universal precautions reduces risks associated with human factors. </a:t>
            </a:r>
          </a:p>
        </p:txBody>
      </p:sp>
      <p:pic>
        <p:nvPicPr>
          <p:cNvPr id="4" name="Picture 3">
            <a:extLst>
              <a:ext uri="{FF2B5EF4-FFF2-40B4-BE49-F238E27FC236}">
                <a16:creationId xmlns:a16="http://schemas.microsoft.com/office/drawing/2014/main" id="{66346128-27A5-4FCF-AD2C-1C48C5ED5F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74026"/>
            <a:ext cx="1507435" cy="526774"/>
          </a:xfrm>
          <a:prstGeom prst="rect">
            <a:avLst/>
          </a:prstGeom>
          <a:noFill/>
        </p:spPr>
      </p:pic>
      <p:pic>
        <p:nvPicPr>
          <p:cNvPr id="5" name="Picture 4">
            <a:extLst>
              <a:ext uri="{FF2B5EF4-FFF2-40B4-BE49-F238E27FC236}">
                <a16:creationId xmlns:a16="http://schemas.microsoft.com/office/drawing/2014/main" id="{BDCEAB2E-9653-463B-9FD6-2946B0079672}"/>
              </a:ext>
            </a:extLst>
          </p:cNvPr>
          <p:cNvPicPr>
            <a:picLocks noChangeAspect="1"/>
          </p:cNvPicPr>
          <p:nvPr/>
        </p:nvPicPr>
        <p:blipFill rotWithShape="1">
          <a:blip r:embed="rId3"/>
          <a:srcRect l="25353" t="23804" r="10571" b="9709"/>
          <a:stretch/>
        </p:blipFill>
        <p:spPr>
          <a:xfrm>
            <a:off x="5784574" y="2078313"/>
            <a:ext cx="6013174" cy="3795713"/>
          </a:xfrm>
          <a:prstGeom prst="rect">
            <a:avLst/>
          </a:prstGeom>
        </p:spPr>
      </p:pic>
    </p:spTree>
    <p:extLst>
      <p:ext uri="{BB962C8B-B14F-4D97-AF65-F5344CB8AC3E}">
        <p14:creationId xmlns:p14="http://schemas.microsoft.com/office/powerpoint/2010/main" val="287724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FBBEA-DD51-490D-8D0B-DD9C90482027}"/>
              </a:ext>
            </a:extLst>
          </p:cNvPr>
          <p:cNvSpPr>
            <a:spLocks noGrp="1"/>
          </p:cNvSpPr>
          <p:nvPr>
            <p:ph type="ctrTitle"/>
          </p:nvPr>
        </p:nvSpPr>
        <p:spPr>
          <a:xfrm>
            <a:off x="248478" y="3381926"/>
            <a:ext cx="11105322" cy="1774153"/>
          </a:xfrm>
        </p:spPr>
        <p:txBody>
          <a:bodyPr anchor="ctr">
            <a:normAutofit/>
          </a:bodyPr>
          <a:lstStyle/>
          <a:p>
            <a:r>
              <a:rPr lang="en-US" sz="3200" dirty="0"/>
              <a:t>Rapid Response by Behavioral Healthcare Providers: Addiction Treatment Challenges </a:t>
            </a:r>
          </a:p>
        </p:txBody>
      </p:sp>
      <p:sp>
        <p:nvSpPr>
          <p:cNvPr id="7" name="Subtitle 6">
            <a:extLst>
              <a:ext uri="{FF2B5EF4-FFF2-40B4-BE49-F238E27FC236}">
                <a16:creationId xmlns:a16="http://schemas.microsoft.com/office/drawing/2014/main" id="{640545D7-3240-4F10-9A3C-AA43E57D6A4E}"/>
              </a:ext>
            </a:extLst>
          </p:cNvPr>
          <p:cNvSpPr>
            <a:spLocks noGrp="1"/>
          </p:cNvSpPr>
          <p:nvPr>
            <p:ph type="subTitle" idx="1"/>
          </p:nvPr>
        </p:nvSpPr>
        <p:spPr>
          <a:xfrm>
            <a:off x="2209800" y="5426766"/>
            <a:ext cx="9144000" cy="753978"/>
          </a:xfrm>
        </p:spPr>
        <p:txBody>
          <a:bodyPr>
            <a:normAutofit fontScale="92500" lnSpcReduction="20000"/>
          </a:bodyPr>
          <a:lstStyle/>
          <a:p>
            <a:r>
              <a:rPr lang="en-US" dirty="0"/>
              <a:t>Joe Pritchard</a:t>
            </a:r>
          </a:p>
          <a:p>
            <a:r>
              <a:rPr lang="en-US" dirty="0"/>
              <a:t>CEO, Pinnacle Treatment Centers, Inc.</a:t>
            </a:r>
          </a:p>
        </p:txBody>
      </p:sp>
      <p:pic>
        <p:nvPicPr>
          <p:cNvPr id="3" name="Picture 2" descr="A picture containing drawing&#10;&#10;Description automatically generated">
            <a:extLst>
              <a:ext uri="{FF2B5EF4-FFF2-40B4-BE49-F238E27FC236}">
                <a16:creationId xmlns:a16="http://schemas.microsoft.com/office/drawing/2014/main" id="{99318185-1CCD-40F2-9186-16B8FC965C4C}"/>
              </a:ext>
            </a:extLst>
          </p:cNvPr>
          <p:cNvPicPr>
            <a:picLocks noChangeAspect="1"/>
          </p:cNvPicPr>
          <p:nvPr/>
        </p:nvPicPr>
        <p:blipFill>
          <a:blip r:embed="rId2"/>
          <a:stretch>
            <a:fillRect/>
          </a:stretch>
        </p:blipFill>
        <p:spPr>
          <a:xfrm>
            <a:off x="8317755" y="529156"/>
            <a:ext cx="2734944" cy="714139"/>
          </a:xfrm>
          <a:prstGeom prst="rect">
            <a:avLst/>
          </a:prstGeom>
        </p:spPr>
      </p:pic>
    </p:spTree>
    <p:extLst>
      <p:ext uri="{BB962C8B-B14F-4D97-AF65-F5344CB8AC3E}">
        <p14:creationId xmlns:p14="http://schemas.microsoft.com/office/powerpoint/2010/main" val="143059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27696"/>
            <a:ext cx="10515600" cy="1530316"/>
          </a:xfrm>
          <a:prstGeom prst="rect">
            <a:avLst/>
          </a:prstGeom>
        </p:spPr>
        <p:txBody>
          <a:bodyPr vert="horz" wrap="square" lIns="0" tIns="418236" rIns="0" bIns="0" rtlCol="0" anchor="ctr">
            <a:spAutoFit/>
          </a:bodyPr>
          <a:lstStyle/>
          <a:p>
            <a:pPr marL="51435">
              <a:lnSpc>
                <a:spcPct val="100000"/>
              </a:lnSpc>
              <a:spcBef>
                <a:spcPts val="100"/>
              </a:spcBef>
              <a:tabLst>
                <a:tab pos="410845" algn="l"/>
                <a:tab pos="11142345" algn="l"/>
              </a:tabLst>
            </a:pPr>
            <a:r>
              <a:rPr dirty="0"/>
              <a:t> 	</a:t>
            </a:r>
            <a:r>
              <a:rPr lang="en-US" sz="3200" spc="-10" dirty="0"/>
              <a:t>Overview – Kirsten Beronio</a:t>
            </a:r>
            <a:r>
              <a:rPr lang="en-US" spc="-10" dirty="0"/>
              <a:t> </a:t>
            </a:r>
            <a:r>
              <a:rPr spc="-10" dirty="0"/>
              <a:t>	</a:t>
            </a:r>
          </a:p>
        </p:txBody>
      </p:sp>
      <p:sp>
        <p:nvSpPr>
          <p:cNvPr id="4" name="object 4"/>
          <p:cNvSpPr txBox="1">
            <a:spLocks noGrp="1"/>
          </p:cNvSpPr>
          <p:nvPr>
            <p:ph type="sldNum" sz="quarter" idx="7"/>
          </p:nvPr>
        </p:nvSpPr>
        <p:spPr>
          <a:xfrm>
            <a:off x="11425428" y="6477263"/>
            <a:ext cx="189229" cy="1397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5"/>
              </a:spcBef>
            </a:pPr>
            <a:fld id="{81D60167-4931-47E6-BA6A-407CBD079E47}" type="slidenum">
              <a:rPr lang="en-US" smtClean="0"/>
              <a:pPr marL="38100">
                <a:spcBef>
                  <a:spcPts val="25"/>
                </a:spcBef>
              </a:pPr>
              <a:t>3</a:t>
            </a:fld>
            <a:endParaRPr dirty="0"/>
          </a:p>
        </p:txBody>
      </p:sp>
      <p:sp>
        <p:nvSpPr>
          <p:cNvPr id="3" name="object 3"/>
          <p:cNvSpPr txBox="1"/>
          <p:nvPr/>
        </p:nvSpPr>
        <p:spPr>
          <a:xfrm>
            <a:off x="1178351" y="1940031"/>
            <a:ext cx="7918516" cy="4240905"/>
          </a:xfrm>
          <a:prstGeom prst="rect">
            <a:avLst/>
          </a:prstGeom>
        </p:spPr>
        <p:txBody>
          <a:bodyPr vert="horz" wrap="square" lIns="0" tIns="97790" rIns="0" bIns="0" rtlCol="0">
            <a:spAutoFit/>
          </a:bodyPr>
          <a:lstStyle/>
          <a:p>
            <a:pPr marL="241300" indent="-228600">
              <a:spcBef>
                <a:spcPts val="655"/>
              </a:spcBef>
              <a:buFont typeface="Arial"/>
              <a:buChar char="•"/>
              <a:tabLst>
                <a:tab pos="241300" algn="l"/>
              </a:tabLst>
            </a:pPr>
            <a:r>
              <a:rPr lang="en-US" sz="2800" b="1" spc="-10" dirty="0">
                <a:solidFill>
                  <a:schemeClr val="accent3"/>
                </a:solidFill>
                <a:latin typeface="Arial" panose="020B0604020202020204" pitchFamily="34" charset="0"/>
                <a:cs typeface="Arial" panose="020B0604020202020204" pitchFamily="34" charset="0"/>
              </a:rPr>
              <a:t>Increased Need for Mental Healthcare and Addiction Treatment  </a:t>
            </a:r>
          </a:p>
          <a:p>
            <a:pPr marL="241300" indent="-228600">
              <a:spcBef>
                <a:spcPts val="655"/>
              </a:spcBef>
              <a:buFont typeface="Arial"/>
              <a:buChar char="•"/>
              <a:tabLst>
                <a:tab pos="241300" algn="l"/>
              </a:tabLst>
            </a:pPr>
            <a:r>
              <a:rPr lang="en-US" sz="2800" b="1" spc="-20" dirty="0">
                <a:solidFill>
                  <a:schemeClr val="accent3"/>
                </a:solidFill>
                <a:latin typeface="Arial" panose="020B0604020202020204" pitchFamily="34" charset="0"/>
                <a:cs typeface="Arial" panose="020B0604020202020204" pitchFamily="34" charset="0"/>
              </a:rPr>
              <a:t>Rapid Response by Behavioral Healthcare Providers:</a:t>
            </a:r>
          </a:p>
          <a:p>
            <a:pPr marL="698500" lvl="1" indent="-228600">
              <a:spcBef>
                <a:spcPts val="655"/>
              </a:spcBef>
              <a:buFont typeface="Arial"/>
              <a:buChar char="•"/>
              <a:tabLst>
                <a:tab pos="241300" algn="l"/>
              </a:tabLst>
            </a:pPr>
            <a:r>
              <a:rPr lang="en-US" sz="2400" spc="-20" dirty="0">
                <a:latin typeface="Arial" panose="020B0604020202020204" pitchFamily="34" charset="0"/>
                <a:cs typeface="Arial" panose="020B0604020202020204" pitchFamily="34" charset="0"/>
              </a:rPr>
              <a:t>Addressing Behavioral Health Needs of Communities</a:t>
            </a:r>
          </a:p>
          <a:p>
            <a:pPr marL="698500" lvl="1" indent="-228600">
              <a:spcBef>
                <a:spcPts val="655"/>
              </a:spcBef>
              <a:buFont typeface="Arial"/>
              <a:buChar char="•"/>
              <a:tabLst>
                <a:tab pos="241300" algn="l"/>
              </a:tabLst>
            </a:pPr>
            <a:r>
              <a:rPr lang="en-US" sz="2400" spc="-20" dirty="0">
                <a:latin typeface="Arial" panose="020B0604020202020204" pitchFamily="34" charset="0"/>
                <a:cs typeface="Arial" panose="020B0604020202020204" pitchFamily="34" charset="0"/>
              </a:rPr>
              <a:t>Infection Control</a:t>
            </a:r>
          </a:p>
          <a:p>
            <a:pPr marL="698500" lvl="1" indent="-228600">
              <a:spcBef>
                <a:spcPts val="655"/>
              </a:spcBef>
              <a:buFont typeface="Arial"/>
              <a:buChar char="•"/>
              <a:tabLst>
                <a:tab pos="241300" algn="l"/>
              </a:tabLst>
            </a:pPr>
            <a:r>
              <a:rPr lang="en-US" sz="2400" spc="-20" dirty="0">
                <a:latin typeface="Arial" panose="020B0604020202020204" pitchFamily="34" charset="0"/>
                <a:cs typeface="Arial" panose="020B0604020202020204" pitchFamily="34" charset="0"/>
              </a:rPr>
              <a:t>Addiction Treatment Challenges</a:t>
            </a:r>
          </a:p>
          <a:p>
            <a:pPr marL="241300" indent="-228600">
              <a:spcBef>
                <a:spcPts val="655"/>
              </a:spcBef>
              <a:buFont typeface="Arial"/>
              <a:buChar char="•"/>
              <a:tabLst>
                <a:tab pos="241300" algn="l"/>
              </a:tabLst>
            </a:pPr>
            <a:r>
              <a:rPr lang="en-US" sz="2800" b="1" spc="-20" dirty="0">
                <a:solidFill>
                  <a:schemeClr val="accent3"/>
                </a:solidFill>
                <a:latin typeface="Arial" panose="020B0604020202020204" pitchFamily="34" charset="0"/>
                <a:cs typeface="Arial" panose="020B0604020202020204" pitchFamily="34" charset="0"/>
              </a:rPr>
              <a:t>Building on this Experience to Increase Access to Care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4764-5069-41EE-AAF3-3DFF51FBAF08}"/>
              </a:ext>
            </a:extLst>
          </p:cNvPr>
          <p:cNvSpPr>
            <a:spLocks noGrp="1"/>
          </p:cNvSpPr>
          <p:nvPr>
            <p:ph type="title"/>
          </p:nvPr>
        </p:nvSpPr>
        <p:spPr>
          <a:xfrm>
            <a:off x="838200" y="214296"/>
            <a:ext cx="10515600" cy="1325563"/>
          </a:xfrm>
        </p:spPr>
        <p:txBody>
          <a:bodyPr>
            <a:normAutofit/>
          </a:bodyPr>
          <a:lstStyle/>
          <a:p>
            <a:r>
              <a:rPr lang="en-US" sz="3200" dirty="0"/>
              <a:t>Addiction Treatment Challenges </a:t>
            </a:r>
            <a:r>
              <a:rPr lang="en-US" sz="3200" spc="-10" dirty="0"/>
              <a:t>– </a:t>
            </a:r>
            <a:r>
              <a:rPr lang="en-US" sz="3200" dirty="0"/>
              <a:t>Joe Pritchard</a:t>
            </a:r>
          </a:p>
        </p:txBody>
      </p:sp>
      <p:sp>
        <p:nvSpPr>
          <p:cNvPr id="3" name="Content Placeholder 2">
            <a:extLst>
              <a:ext uri="{FF2B5EF4-FFF2-40B4-BE49-F238E27FC236}">
                <a16:creationId xmlns:a16="http://schemas.microsoft.com/office/drawing/2014/main" id="{3AE74246-876B-4393-91E4-4C3BED196092}"/>
              </a:ext>
            </a:extLst>
          </p:cNvPr>
          <p:cNvSpPr>
            <a:spLocks noGrp="1"/>
          </p:cNvSpPr>
          <p:nvPr>
            <p:ph idx="1"/>
          </p:nvPr>
        </p:nvSpPr>
        <p:spPr>
          <a:xfrm>
            <a:off x="838200" y="1906292"/>
            <a:ext cx="9957047" cy="4121646"/>
          </a:xfrm>
        </p:spPr>
        <p:txBody>
          <a:bodyPr/>
          <a:lstStyle/>
          <a:p>
            <a:r>
              <a:rPr lang="en-US" dirty="0"/>
              <a:t>Use of Telehealth - Critical for patients and clinicians</a:t>
            </a:r>
          </a:p>
          <a:p>
            <a:pPr lvl="1"/>
            <a:r>
              <a:rPr lang="en-US" dirty="0"/>
              <a:t>Many clinicians at risk due to older age</a:t>
            </a:r>
          </a:p>
          <a:p>
            <a:pPr lvl="1"/>
            <a:r>
              <a:rPr lang="en-US" dirty="0"/>
              <a:t>Increased costs for providers</a:t>
            </a:r>
          </a:p>
          <a:p>
            <a:pPr lvl="1"/>
            <a:r>
              <a:rPr lang="en-US" dirty="0"/>
              <a:t>Importance of covering audio-only services </a:t>
            </a:r>
          </a:p>
          <a:p>
            <a:pPr lvl="1"/>
            <a:r>
              <a:rPr lang="en-US" dirty="0"/>
              <a:t>Challenges with provider and patient fatigue</a:t>
            </a:r>
          </a:p>
          <a:p>
            <a:r>
              <a:rPr lang="en-US" dirty="0"/>
              <a:t>Expanded authorization of take-home methadone medication</a:t>
            </a:r>
          </a:p>
          <a:p>
            <a:pPr lvl="1"/>
            <a:r>
              <a:rPr lang="en-US" dirty="0"/>
              <a:t>Induction into methadone not permitted via telehealth</a:t>
            </a:r>
          </a:p>
          <a:p>
            <a:r>
              <a:rPr lang="en-US" dirty="0"/>
              <a:t>Infection control in residential treatment settings</a:t>
            </a:r>
          </a:p>
          <a:p>
            <a:r>
              <a:rPr lang="en-US" dirty="0"/>
              <a:t>Use of technology to improve connectivity with emergency rooms and jails/prisons to increase access to treatment</a:t>
            </a:r>
          </a:p>
        </p:txBody>
      </p:sp>
      <p:pic>
        <p:nvPicPr>
          <p:cNvPr id="5" name="Picture 4" descr="A picture containing drawing&#10;&#10;Description automatically generated">
            <a:extLst>
              <a:ext uri="{FF2B5EF4-FFF2-40B4-BE49-F238E27FC236}">
                <a16:creationId xmlns:a16="http://schemas.microsoft.com/office/drawing/2014/main" id="{34A853BE-4BEF-496E-AA33-79532FAD9BA4}"/>
              </a:ext>
            </a:extLst>
          </p:cNvPr>
          <p:cNvPicPr>
            <a:picLocks noChangeAspect="1"/>
          </p:cNvPicPr>
          <p:nvPr/>
        </p:nvPicPr>
        <p:blipFill>
          <a:blip r:embed="rId2"/>
          <a:stretch>
            <a:fillRect/>
          </a:stretch>
        </p:blipFill>
        <p:spPr>
          <a:xfrm>
            <a:off x="838200" y="6065183"/>
            <a:ext cx="2113567" cy="551887"/>
          </a:xfrm>
          <a:prstGeom prst="rect">
            <a:avLst/>
          </a:prstGeom>
        </p:spPr>
      </p:pic>
    </p:spTree>
    <p:extLst>
      <p:ext uri="{BB962C8B-B14F-4D97-AF65-F5344CB8AC3E}">
        <p14:creationId xmlns:p14="http://schemas.microsoft.com/office/powerpoint/2010/main" val="289311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0FBF-B3CB-4B52-89F1-90B413E65DEB}"/>
              </a:ext>
            </a:extLst>
          </p:cNvPr>
          <p:cNvSpPr>
            <a:spLocks noGrp="1"/>
          </p:cNvSpPr>
          <p:nvPr>
            <p:ph type="title"/>
          </p:nvPr>
        </p:nvSpPr>
        <p:spPr>
          <a:xfrm>
            <a:off x="838200" y="195442"/>
            <a:ext cx="10515600" cy="1325563"/>
          </a:xfrm>
        </p:spPr>
        <p:txBody>
          <a:bodyPr>
            <a:normAutofit/>
          </a:bodyPr>
          <a:lstStyle/>
          <a:p>
            <a:r>
              <a:rPr lang="en-US" sz="3200" dirty="0"/>
              <a:t>Building on Covid-19 Experience to Increase Access to Care </a:t>
            </a:r>
            <a:r>
              <a:rPr lang="en-US" sz="3200" spc="-10" dirty="0"/>
              <a:t>–</a:t>
            </a:r>
            <a:r>
              <a:rPr lang="en-US" sz="3200" dirty="0"/>
              <a:t> Kirsten Beronio </a:t>
            </a:r>
          </a:p>
        </p:txBody>
      </p:sp>
      <p:sp>
        <p:nvSpPr>
          <p:cNvPr id="3" name="Content Placeholder 2">
            <a:extLst>
              <a:ext uri="{FF2B5EF4-FFF2-40B4-BE49-F238E27FC236}">
                <a16:creationId xmlns:a16="http://schemas.microsoft.com/office/drawing/2014/main" id="{F761761B-D32F-4821-9A51-8CB28BC9F9D0}"/>
              </a:ext>
            </a:extLst>
          </p:cNvPr>
          <p:cNvSpPr>
            <a:spLocks noGrp="1"/>
          </p:cNvSpPr>
          <p:nvPr>
            <p:ph idx="1"/>
          </p:nvPr>
        </p:nvSpPr>
        <p:spPr>
          <a:xfrm>
            <a:off x="838200" y="1774199"/>
            <a:ext cx="10515600" cy="4739606"/>
          </a:xfrm>
        </p:spPr>
        <p:txBody>
          <a:bodyPr>
            <a:normAutofit lnSpcReduction="10000"/>
          </a:bodyPr>
          <a:lstStyle/>
          <a:p>
            <a:r>
              <a:rPr lang="en-US" dirty="0"/>
              <a:t>Continue expanded coverage of telehealth including audio-only services</a:t>
            </a:r>
          </a:p>
          <a:p>
            <a:r>
              <a:rPr lang="en-US" dirty="0"/>
              <a:t>Maintain telehealth reimbursement rates comparable to in-person treatment</a:t>
            </a:r>
          </a:p>
          <a:p>
            <a:r>
              <a:rPr lang="en-US" dirty="0"/>
              <a:t>Continue allowing take-home methadone medication </a:t>
            </a:r>
          </a:p>
          <a:p>
            <a:r>
              <a:rPr lang="en-US" dirty="0"/>
              <a:t>Continue to allow buprenorphine prescribing via telehealth for new and existing patients </a:t>
            </a:r>
          </a:p>
          <a:p>
            <a:r>
              <a:rPr lang="en-US" dirty="0"/>
              <a:t>Maintain regulatory flexibility for practitioners to practice to full extent of license</a:t>
            </a:r>
          </a:p>
          <a:p>
            <a:r>
              <a:rPr lang="en-US" dirty="0"/>
              <a:t>Increase behavioral healthcare supports for healthcare professionals</a:t>
            </a:r>
          </a:p>
          <a:p>
            <a:r>
              <a:rPr lang="en-US" dirty="0"/>
              <a:t>Simplify reporting requirements for Covid-19 funding and data collection</a:t>
            </a:r>
          </a:p>
        </p:txBody>
      </p:sp>
    </p:spTree>
    <p:extLst>
      <p:ext uri="{BB962C8B-B14F-4D97-AF65-F5344CB8AC3E}">
        <p14:creationId xmlns:p14="http://schemas.microsoft.com/office/powerpoint/2010/main" val="147894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00C0-1793-4712-A064-01801A2F9FAE}"/>
              </a:ext>
            </a:extLst>
          </p:cNvPr>
          <p:cNvSpPr>
            <a:spLocks noGrp="1"/>
          </p:cNvSpPr>
          <p:nvPr>
            <p:ph type="title"/>
          </p:nvPr>
        </p:nvSpPr>
        <p:spPr>
          <a:xfrm>
            <a:off x="838200" y="129454"/>
            <a:ext cx="10515600" cy="1325563"/>
          </a:xfrm>
        </p:spPr>
        <p:txBody>
          <a:bodyPr>
            <a:normAutofit/>
          </a:bodyPr>
          <a:lstStyle/>
          <a:p>
            <a:r>
              <a:rPr lang="en-US" sz="3200" dirty="0"/>
              <a:t>Additional Changes to Improve Access </a:t>
            </a:r>
            <a:r>
              <a:rPr lang="en-US" sz="3200"/>
              <a:t>to Care </a:t>
            </a:r>
            <a:r>
              <a:rPr lang="en-US" sz="3200" spc="-10"/>
              <a:t>–</a:t>
            </a:r>
            <a:r>
              <a:rPr lang="en-US" sz="3200"/>
              <a:t> </a:t>
            </a:r>
            <a:r>
              <a:rPr lang="en-US" sz="3200" dirty="0"/>
              <a:t>Kirsten Beronio</a:t>
            </a:r>
          </a:p>
        </p:txBody>
      </p:sp>
      <p:sp>
        <p:nvSpPr>
          <p:cNvPr id="3" name="Content Placeholder 2">
            <a:extLst>
              <a:ext uri="{FF2B5EF4-FFF2-40B4-BE49-F238E27FC236}">
                <a16:creationId xmlns:a16="http://schemas.microsoft.com/office/drawing/2014/main" id="{6BFAC679-BF55-43F5-835B-B98339D69213}"/>
              </a:ext>
            </a:extLst>
          </p:cNvPr>
          <p:cNvSpPr>
            <a:spLocks noGrp="1"/>
          </p:cNvSpPr>
          <p:nvPr>
            <p:ph idx="1"/>
          </p:nvPr>
        </p:nvSpPr>
        <p:spPr/>
        <p:txBody>
          <a:bodyPr>
            <a:normAutofit fontScale="92500"/>
          </a:bodyPr>
          <a:lstStyle/>
          <a:p>
            <a:r>
              <a:rPr lang="en-US" dirty="0"/>
              <a:t>Waive IMD Exclusion in Covid-19 hotspot areas to free up inpatient beds </a:t>
            </a:r>
          </a:p>
          <a:p>
            <a:endParaRPr lang="en-US" dirty="0"/>
          </a:p>
          <a:p>
            <a:r>
              <a:rPr lang="en-US" dirty="0"/>
              <a:t>Increase support for education services in residential treatment settings</a:t>
            </a:r>
          </a:p>
          <a:p>
            <a:endParaRPr lang="en-US" dirty="0"/>
          </a:p>
          <a:p>
            <a:r>
              <a:rPr lang="en-US" dirty="0"/>
              <a:t>Provide federal funding for 988 universal mental health crisis hotline implementation in every state</a:t>
            </a:r>
          </a:p>
          <a:p>
            <a:endParaRPr lang="en-US" dirty="0"/>
          </a:p>
          <a:p>
            <a:r>
              <a:rPr lang="en-US" dirty="0"/>
              <a:t>Improve mental health and addiction parity law by requiring utilization management be based on independent clinical standards</a:t>
            </a:r>
          </a:p>
          <a:p>
            <a:pPr marL="0" indent="0">
              <a:buNone/>
            </a:pPr>
            <a:endParaRPr lang="en-US" dirty="0"/>
          </a:p>
          <a:p>
            <a:r>
              <a:rPr lang="en-US" dirty="0"/>
              <a:t>Allow methadone induction via telehealth</a:t>
            </a:r>
          </a:p>
          <a:p>
            <a:endParaRPr lang="en-US" dirty="0"/>
          </a:p>
          <a:p>
            <a:endParaRPr lang="en-US" dirty="0"/>
          </a:p>
        </p:txBody>
      </p:sp>
    </p:spTree>
    <p:extLst>
      <p:ext uri="{BB962C8B-B14F-4D97-AF65-F5344CB8AC3E}">
        <p14:creationId xmlns:p14="http://schemas.microsoft.com/office/powerpoint/2010/main" val="1571634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48" y="3527700"/>
            <a:ext cx="7709452" cy="1774153"/>
          </a:xfrm>
        </p:spPr>
        <p:txBody>
          <a:bodyPr>
            <a:normAutofit/>
          </a:bodyPr>
          <a:lstStyle/>
          <a:p>
            <a:r>
              <a:rPr lang="en-US" sz="4000" dirty="0"/>
              <a:t>Questions?  </a:t>
            </a:r>
          </a:p>
        </p:txBody>
      </p:sp>
      <p:sp>
        <p:nvSpPr>
          <p:cNvPr id="3" name="Subtitle 2"/>
          <p:cNvSpPr>
            <a:spLocks noGrp="1"/>
          </p:cNvSpPr>
          <p:nvPr>
            <p:ph type="subTitle" idx="1"/>
          </p:nvPr>
        </p:nvSpPr>
        <p:spPr>
          <a:xfrm>
            <a:off x="2209800" y="5406836"/>
            <a:ext cx="9144000" cy="429351"/>
          </a:xfrm>
        </p:spPr>
        <p:txBody>
          <a:bodyPr/>
          <a:lstStyle/>
          <a:p>
            <a:r>
              <a:rPr lang="en-US" dirty="0"/>
              <a:t> </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9D96DBF6-EBEC-4B80-9854-09965A016D6B}"/>
              </a:ext>
            </a:extLst>
          </p:cNvPr>
          <p:cNvPicPr>
            <a:picLocks noChangeAspect="1"/>
          </p:cNvPicPr>
          <p:nvPr/>
        </p:nvPicPr>
        <p:blipFill>
          <a:blip r:embed="rId2"/>
          <a:stretch>
            <a:fillRect/>
          </a:stretch>
        </p:blipFill>
        <p:spPr>
          <a:xfrm>
            <a:off x="9192826" y="307674"/>
            <a:ext cx="2734944" cy="714139"/>
          </a:xfrm>
          <a:prstGeom prst="rect">
            <a:avLst/>
          </a:prstGeom>
        </p:spPr>
      </p:pic>
      <p:pic>
        <p:nvPicPr>
          <p:cNvPr id="7" name="Picture 6">
            <a:extLst>
              <a:ext uri="{FF2B5EF4-FFF2-40B4-BE49-F238E27FC236}">
                <a16:creationId xmlns:a16="http://schemas.microsoft.com/office/drawing/2014/main" id="{34B331E2-8FF4-4859-9C90-8803A380EE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5872" y="491065"/>
            <a:ext cx="2387939" cy="664078"/>
          </a:xfrm>
          <a:prstGeom prst="rect">
            <a:avLst/>
          </a:prstGeom>
          <a:noFill/>
        </p:spPr>
      </p:pic>
      <p:pic>
        <p:nvPicPr>
          <p:cNvPr id="9" name="Picture 8">
            <a:extLst>
              <a:ext uri="{FF2B5EF4-FFF2-40B4-BE49-F238E27FC236}">
                <a16:creationId xmlns:a16="http://schemas.microsoft.com/office/drawing/2014/main" id="{CCA2C857-8A3E-4A60-8665-3D7A7573D518}"/>
              </a:ext>
            </a:extLst>
          </p:cNvPr>
          <p:cNvPicPr>
            <a:picLocks noChangeAspect="1"/>
          </p:cNvPicPr>
          <p:nvPr/>
        </p:nvPicPr>
        <p:blipFill>
          <a:blip r:embed="rId4"/>
          <a:stretch>
            <a:fillRect/>
          </a:stretch>
        </p:blipFill>
        <p:spPr>
          <a:xfrm>
            <a:off x="3348888" y="442104"/>
            <a:ext cx="2819400" cy="762000"/>
          </a:xfrm>
          <a:prstGeom prst="rect">
            <a:avLst/>
          </a:prstGeom>
        </p:spPr>
      </p:pic>
      <p:pic>
        <p:nvPicPr>
          <p:cNvPr id="11" name="Picture 10">
            <a:extLst>
              <a:ext uri="{FF2B5EF4-FFF2-40B4-BE49-F238E27FC236}">
                <a16:creationId xmlns:a16="http://schemas.microsoft.com/office/drawing/2014/main" id="{85E15BC9-EE55-47CA-BEC3-9C4FE18CCCD7}"/>
              </a:ext>
            </a:extLst>
          </p:cNvPr>
          <p:cNvPicPr>
            <a:picLocks noChangeAspect="1"/>
          </p:cNvPicPr>
          <p:nvPr/>
        </p:nvPicPr>
        <p:blipFill>
          <a:blip r:embed="rId5"/>
          <a:stretch>
            <a:fillRect/>
          </a:stretch>
        </p:blipFill>
        <p:spPr>
          <a:xfrm>
            <a:off x="3348888" y="1207732"/>
            <a:ext cx="3576916" cy="785177"/>
          </a:xfrm>
          <a:prstGeom prst="rect">
            <a:avLst/>
          </a:prstGeom>
        </p:spPr>
      </p:pic>
    </p:spTree>
    <p:extLst>
      <p:ext uri="{BB962C8B-B14F-4D97-AF65-F5344CB8AC3E}">
        <p14:creationId xmlns:p14="http://schemas.microsoft.com/office/powerpoint/2010/main" val="197478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E5DC-2F73-40B3-9408-3A5AFC529779}"/>
              </a:ext>
            </a:extLst>
          </p:cNvPr>
          <p:cNvSpPr>
            <a:spLocks noGrp="1"/>
          </p:cNvSpPr>
          <p:nvPr>
            <p:ph type="title"/>
          </p:nvPr>
        </p:nvSpPr>
        <p:spPr>
          <a:xfrm>
            <a:off x="838200" y="138882"/>
            <a:ext cx="10515600" cy="1325563"/>
          </a:xfrm>
        </p:spPr>
        <p:txBody>
          <a:bodyPr>
            <a:normAutofit/>
          </a:bodyPr>
          <a:lstStyle/>
          <a:p>
            <a:r>
              <a:rPr lang="en-US" sz="3200" dirty="0"/>
              <a:t>Increased Need for Mental Healthcare and Addiction Treatment – Kirsten Beronio</a:t>
            </a:r>
          </a:p>
        </p:txBody>
      </p:sp>
      <p:sp>
        <p:nvSpPr>
          <p:cNvPr id="3" name="Content Placeholder 2">
            <a:extLst>
              <a:ext uri="{FF2B5EF4-FFF2-40B4-BE49-F238E27FC236}">
                <a16:creationId xmlns:a16="http://schemas.microsoft.com/office/drawing/2014/main" id="{6EC8E2E1-2A26-4FC9-BA84-141E34410DA6}"/>
              </a:ext>
            </a:extLst>
          </p:cNvPr>
          <p:cNvSpPr>
            <a:spLocks noGrp="1"/>
          </p:cNvSpPr>
          <p:nvPr>
            <p:ph idx="1"/>
          </p:nvPr>
        </p:nvSpPr>
        <p:spPr>
          <a:xfrm>
            <a:off x="838200" y="2243579"/>
            <a:ext cx="10515600" cy="4157221"/>
          </a:xfrm>
        </p:spPr>
        <p:txBody>
          <a:bodyPr/>
          <a:lstStyle/>
          <a:p>
            <a:r>
              <a:rPr lang="en-US" sz="2800" dirty="0"/>
              <a:t>Reports of increased incidence of depression, anxiety, substance abuse, and suicidal ideation</a:t>
            </a:r>
          </a:p>
          <a:p>
            <a:endParaRPr lang="en-US" sz="2800" dirty="0"/>
          </a:p>
          <a:p>
            <a:r>
              <a:rPr lang="en-US" sz="2800" dirty="0"/>
              <a:t>Strain on healthcare professionals </a:t>
            </a:r>
          </a:p>
          <a:p>
            <a:pPr marL="0" indent="0">
              <a:buNone/>
            </a:pPr>
            <a:endParaRPr lang="en-US" sz="2800" dirty="0"/>
          </a:p>
          <a:p>
            <a:r>
              <a:rPr lang="en-US" sz="2800" dirty="0"/>
              <a:t>Increased demand for services</a:t>
            </a:r>
          </a:p>
          <a:p>
            <a:endParaRPr lang="en-US" dirty="0"/>
          </a:p>
        </p:txBody>
      </p:sp>
    </p:spTree>
    <p:extLst>
      <p:ext uri="{BB962C8B-B14F-4D97-AF65-F5344CB8AC3E}">
        <p14:creationId xmlns:p14="http://schemas.microsoft.com/office/powerpoint/2010/main" val="16030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FBBEA-DD51-490D-8D0B-DD9C90482027}"/>
              </a:ext>
            </a:extLst>
          </p:cNvPr>
          <p:cNvSpPr>
            <a:spLocks noGrp="1"/>
          </p:cNvSpPr>
          <p:nvPr>
            <p:ph type="ctrTitle"/>
          </p:nvPr>
        </p:nvSpPr>
        <p:spPr>
          <a:xfrm>
            <a:off x="336969" y="3027965"/>
            <a:ext cx="11105322" cy="1774153"/>
          </a:xfrm>
        </p:spPr>
        <p:txBody>
          <a:bodyPr anchor="ctr">
            <a:normAutofit/>
          </a:bodyPr>
          <a:lstStyle/>
          <a:p>
            <a:r>
              <a:rPr lang="en-US" sz="3200" dirty="0"/>
              <a:t>Rapid Response by Behavioral Healthcare Providers: </a:t>
            </a:r>
            <a:r>
              <a:rPr kumimoji="0" lang="en-US" sz="3200" b="1" i="0" u="none" strike="noStrike" kern="1200" cap="none" spc="0" normalizeH="0" baseline="0" noProof="0" dirty="0">
                <a:ln>
                  <a:noFill/>
                </a:ln>
                <a:solidFill>
                  <a:srgbClr val="00ADBB"/>
                </a:solidFill>
                <a:effectLst/>
                <a:uLnTx/>
                <a:uFillTx/>
                <a:latin typeface="Arial" charset="0"/>
                <a:cs typeface="Arial" charset="0"/>
              </a:rPr>
              <a:t>Addressing Behavioral Health Needs of Communities</a:t>
            </a:r>
            <a:endParaRPr lang="en-US" sz="3200" dirty="0"/>
          </a:p>
        </p:txBody>
      </p:sp>
      <p:sp>
        <p:nvSpPr>
          <p:cNvPr id="7" name="Subtitle 6">
            <a:extLst>
              <a:ext uri="{FF2B5EF4-FFF2-40B4-BE49-F238E27FC236}">
                <a16:creationId xmlns:a16="http://schemas.microsoft.com/office/drawing/2014/main" id="{640545D7-3240-4F10-9A3C-AA43E57D6A4E}"/>
              </a:ext>
            </a:extLst>
          </p:cNvPr>
          <p:cNvSpPr>
            <a:spLocks noGrp="1"/>
          </p:cNvSpPr>
          <p:nvPr>
            <p:ph type="subTitle" idx="1"/>
          </p:nvPr>
        </p:nvSpPr>
        <p:spPr>
          <a:xfrm>
            <a:off x="169683" y="5335571"/>
            <a:ext cx="11184118" cy="1310326"/>
          </a:xfrm>
        </p:spPr>
        <p:txBody>
          <a:bodyPr>
            <a:normAutofit fontScale="85000" lnSpcReduction="20000"/>
          </a:bodyPr>
          <a:lstStyle/>
          <a:p>
            <a:r>
              <a:rPr lang="en-US" sz="2600" dirty="0"/>
              <a:t>Frank A. Ghinassi, PhD, ABPP </a:t>
            </a:r>
          </a:p>
          <a:p>
            <a:r>
              <a:rPr lang="en-US" sz="2600" dirty="0"/>
              <a:t>President and CEO, Rutgers Health University Behavioral Health Care and </a:t>
            </a:r>
          </a:p>
          <a:p>
            <a:r>
              <a:rPr lang="en-US" sz="2600" dirty="0"/>
              <a:t>Senior VP, Behavioral Health and </a:t>
            </a:r>
            <a:r>
              <a:rPr lang="en-US" sz="2600"/>
              <a:t>Addictions Service Line</a:t>
            </a:r>
            <a:r>
              <a:rPr lang="en-US" sz="2600" dirty="0"/>
              <a:t>, RWJ Barnabas Health </a:t>
            </a:r>
          </a:p>
          <a:p>
            <a:r>
              <a:rPr lang="en-US" sz="1100" dirty="0"/>
              <a:t>   </a:t>
            </a:r>
          </a:p>
        </p:txBody>
      </p:sp>
      <p:pic>
        <p:nvPicPr>
          <p:cNvPr id="3" name="Picture 2">
            <a:extLst>
              <a:ext uri="{FF2B5EF4-FFF2-40B4-BE49-F238E27FC236}">
                <a16:creationId xmlns:a16="http://schemas.microsoft.com/office/drawing/2014/main" id="{32EDD8BD-089F-544C-8667-C2404DFA3BF2}"/>
              </a:ext>
            </a:extLst>
          </p:cNvPr>
          <p:cNvPicPr>
            <a:picLocks noChangeAspect="1"/>
          </p:cNvPicPr>
          <p:nvPr/>
        </p:nvPicPr>
        <p:blipFill>
          <a:blip r:embed="rId2"/>
          <a:stretch>
            <a:fillRect/>
          </a:stretch>
        </p:blipFill>
        <p:spPr>
          <a:xfrm>
            <a:off x="5078569" y="492508"/>
            <a:ext cx="2819400" cy="762000"/>
          </a:xfrm>
          <a:prstGeom prst="rect">
            <a:avLst/>
          </a:prstGeom>
        </p:spPr>
      </p:pic>
      <p:pic>
        <p:nvPicPr>
          <p:cNvPr id="8" name="Picture 7">
            <a:extLst>
              <a:ext uri="{FF2B5EF4-FFF2-40B4-BE49-F238E27FC236}">
                <a16:creationId xmlns:a16="http://schemas.microsoft.com/office/drawing/2014/main" id="{34B28C12-4D71-104A-AB8F-DA82DF86AEB7}"/>
              </a:ext>
            </a:extLst>
          </p:cNvPr>
          <p:cNvPicPr>
            <a:picLocks noChangeAspect="1"/>
          </p:cNvPicPr>
          <p:nvPr/>
        </p:nvPicPr>
        <p:blipFill>
          <a:blip r:embed="rId3"/>
          <a:stretch>
            <a:fillRect/>
          </a:stretch>
        </p:blipFill>
        <p:spPr>
          <a:xfrm>
            <a:off x="8397766" y="502340"/>
            <a:ext cx="3576916" cy="785177"/>
          </a:xfrm>
          <a:prstGeom prst="rect">
            <a:avLst/>
          </a:prstGeom>
        </p:spPr>
      </p:pic>
    </p:spTree>
    <p:extLst>
      <p:ext uri="{BB962C8B-B14F-4D97-AF65-F5344CB8AC3E}">
        <p14:creationId xmlns:p14="http://schemas.microsoft.com/office/powerpoint/2010/main" val="242906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4000" y="-309563"/>
            <a:ext cx="9144000" cy="1300163"/>
          </a:xfrm>
        </p:spPr>
        <p:txBody>
          <a:bodyPr>
            <a:normAutofit/>
          </a:bodyPr>
          <a:lstStyle/>
          <a:p>
            <a:pPr algn="ctr"/>
            <a:r>
              <a:rPr lang="en-US" altLang="en-US" sz="2400" dirty="0">
                <a:solidFill>
                  <a:schemeClr val="bg1"/>
                </a:solidFill>
                <a:latin typeface="Arial" panose="020B0604020202020204" pitchFamily="34" charset="0"/>
              </a:rPr>
              <a:t>Community Phases of Recovery</a:t>
            </a:r>
          </a:p>
        </p:txBody>
      </p:sp>
      <p:sp>
        <p:nvSpPr>
          <p:cNvPr id="5" name="Rectangle 4">
            <a:extLst>
              <a:ext uri="{FF2B5EF4-FFF2-40B4-BE49-F238E27FC236}">
                <a16:creationId xmlns:a16="http://schemas.microsoft.com/office/drawing/2014/main" id="{7BA08871-DD1B-48B6-8A9C-FFC570A0AD8C}"/>
              </a:ext>
            </a:extLst>
          </p:cNvPr>
          <p:cNvSpPr>
            <a:spLocks noChangeArrowheads="1"/>
          </p:cNvSpPr>
          <p:nvPr/>
        </p:nvSpPr>
        <p:spPr bwMode="auto">
          <a:xfrm>
            <a:off x="1524000" y="6550224"/>
            <a:ext cx="91440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prstClr val="black"/>
                </a:solidFill>
                <a:latin typeface="Calibri" panose="020F0502020204030204"/>
                <a:ea typeface="Geneva"/>
              </a:rPr>
              <a:t>Adapted from Zunin and Myers, as cited in </a:t>
            </a:r>
            <a:r>
              <a:rPr lang="en-US" sz="1400" dirty="0">
                <a:solidFill>
                  <a:prstClr val="black"/>
                </a:solidFill>
                <a:latin typeface="Calibri" pitchFamily="34" charset="0"/>
                <a:ea typeface="Geneva"/>
              </a:rPr>
              <a:t>Morganstein JC and Ursano RJ</a:t>
            </a:r>
            <a:r>
              <a:rPr lang="en-US" sz="1400" dirty="0">
                <a:solidFill>
                  <a:srgbClr val="FFFFFF"/>
                </a:solidFill>
                <a:latin typeface="Calibri" pitchFamily="34" charset="0"/>
                <a:ea typeface="Geneva"/>
              </a:rPr>
              <a:t>, </a:t>
            </a:r>
            <a:r>
              <a:rPr lang="en-US" sz="1400" i="1" dirty="0">
                <a:solidFill>
                  <a:srgbClr val="FFFFFF"/>
                </a:solidFill>
                <a:latin typeface="Calibri" pitchFamily="34" charset="0"/>
                <a:ea typeface="Geneva"/>
              </a:rPr>
              <a:t>Frontiers in Psychiatry</a:t>
            </a:r>
            <a:r>
              <a:rPr lang="en-US" sz="1400" dirty="0">
                <a:solidFill>
                  <a:srgbClr val="FFFFFF"/>
                </a:solidFill>
                <a:latin typeface="Calibri" pitchFamily="34" charset="0"/>
                <a:ea typeface="Geneva"/>
              </a:rPr>
              <a:t>, 2020.</a:t>
            </a:r>
          </a:p>
        </p:txBody>
      </p:sp>
      <p:pic>
        <p:nvPicPr>
          <p:cNvPr id="7" name="Picture 2" descr="https://www.ncbi.nlm.nih.gov/corecgi/tileshop/tileshop.fcgi?p=PMC3&amp;id=598699&amp;s=97&amp;r=1&amp;c=1">
            <a:extLst>
              <a:ext uri="{FF2B5EF4-FFF2-40B4-BE49-F238E27FC236}">
                <a16:creationId xmlns:a16="http://schemas.microsoft.com/office/drawing/2014/main" id="{E0212080-8554-4530-8A98-D43649229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10" y="1096665"/>
            <a:ext cx="8287581" cy="53026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Grp="1"/>
          </p:cNvSpPr>
          <p:nvPr/>
        </p:nvSpPr>
        <p:spPr bwMode="auto">
          <a:xfrm>
            <a:off x="8229600" y="6048175"/>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srgbClr val="000000"/>
                </a:solidFill>
                <a:latin typeface="Calibri" pitchFamily="34" charset="0"/>
                <a:ea typeface="Geneva"/>
              </a:rPr>
              <a:pPr algn="r" fontAlgn="base">
                <a:spcBef>
                  <a:spcPct val="0"/>
                </a:spcBef>
                <a:spcAft>
                  <a:spcPct val="0"/>
                </a:spcAft>
              </a:pPr>
              <a:t>6</a:t>
            </a:fld>
            <a:endParaRPr lang="en-US" sz="1600" dirty="0">
              <a:solidFill>
                <a:srgbClr val="000000"/>
              </a:solidFill>
              <a:latin typeface="Calibri" pitchFamily="34" charset="0"/>
              <a:ea typeface="Geneva"/>
            </a:endParaRPr>
          </a:p>
        </p:txBody>
      </p:sp>
    </p:spTree>
    <p:extLst>
      <p:ext uri="{BB962C8B-B14F-4D97-AF65-F5344CB8AC3E}">
        <p14:creationId xmlns:p14="http://schemas.microsoft.com/office/powerpoint/2010/main" val="42795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ncbi.nlm.nih.gov/corecgi/tileshop/tileshop.fcgi?p=PMC3&amp;id=598695&amp;s=97&amp;r=1&amp;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25273"/>
            <a:ext cx="9144000" cy="54502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F8527840-03E7-4399-AC06-773EFBB941E5}"/>
              </a:ext>
            </a:extLst>
          </p:cNvPr>
          <p:cNvSpPr txBox="1">
            <a:spLocks noChangeArrowheads="1"/>
          </p:cNvSpPr>
          <p:nvPr/>
        </p:nvSpPr>
        <p:spPr bwMode="auto">
          <a:xfrm>
            <a:off x="1524000" y="-281354"/>
            <a:ext cx="9144000" cy="127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a:lstStyle>
          <a:p>
            <a:r>
              <a:rPr lang="en-US" altLang="en-US" sz="2400" b="1" kern="0" dirty="0">
                <a:solidFill>
                  <a:prstClr val="white"/>
                </a:solidFill>
                <a:latin typeface="Arial" panose="020B0604020202020204" pitchFamily="34" charset="0"/>
              </a:rPr>
              <a:t>Responses to Disasters</a:t>
            </a:r>
          </a:p>
        </p:txBody>
      </p:sp>
      <p:sp>
        <p:nvSpPr>
          <p:cNvPr id="6" name="Slide Number Placeholder 6">
            <a:extLst>
              <a:ext uri="{FF2B5EF4-FFF2-40B4-BE49-F238E27FC236}">
                <a16:creationId xmlns:a16="http://schemas.microsoft.com/office/drawing/2014/main" id="{CB22FDFC-0B76-4E0E-8F61-280B5A94B61F}"/>
              </a:ext>
            </a:extLst>
          </p:cNvPr>
          <p:cNvSpPr txBox="1">
            <a:spLocks noGrp="1"/>
          </p:cNvSpPr>
          <p:nvPr/>
        </p:nvSpPr>
        <p:spPr bwMode="auto">
          <a:xfrm>
            <a:off x="8153400" y="6475511"/>
            <a:ext cx="1905000" cy="457200"/>
          </a:xfrm>
          <a:prstGeom prst="rect">
            <a:avLst/>
          </a:prstGeom>
          <a:noFill/>
          <a:ln w="9525">
            <a:noFill/>
            <a:miter lim="800000"/>
            <a:headEnd/>
            <a:tailEnd/>
          </a:ln>
        </p:spPr>
        <p:txBody>
          <a:bodyPr/>
          <a:lstStyle/>
          <a:p>
            <a:pPr algn="r" fontAlgn="base">
              <a:spcBef>
                <a:spcPct val="0"/>
              </a:spcBef>
              <a:spcAft>
                <a:spcPct val="0"/>
              </a:spcAft>
            </a:pPr>
            <a:fld id="{FD8DB97A-3B31-4A2E-AA56-DEF6D331C051}" type="slidenum">
              <a:rPr lang="en-US" sz="1600">
                <a:solidFill>
                  <a:prstClr val="black"/>
                </a:solidFill>
                <a:latin typeface="Calibri" pitchFamily="34" charset="0"/>
                <a:ea typeface="Geneva"/>
              </a:rPr>
              <a:pPr algn="r" fontAlgn="base">
                <a:spcBef>
                  <a:spcPct val="0"/>
                </a:spcBef>
                <a:spcAft>
                  <a:spcPct val="0"/>
                </a:spcAft>
              </a:pPr>
              <a:t>7</a:t>
            </a:fld>
            <a:endParaRPr lang="en-US" sz="1600" dirty="0">
              <a:solidFill>
                <a:prstClr val="black"/>
              </a:solidFill>
              <a:latin typeface="Calibri" pitchFamily="34" charset="0"/>
              <a:ea typeface="Geneva"/>
            </a:endParaRPr>
          </a:p>
        </p:txBody>
      </p:sp>
    </p:spTree>
    <p:extLst>
      <p:ext uri="{BB962C8B-B14F-4D97-AF65-F5344CB8AC3E}">
        <p14:creationId xmlns:p14="http://schemas.microsoft.com/office/powerpoint/2010/main" val="113036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18BE-C81F-DD41-9333-543390610DA7}"/>
              </a:ext>
            </a:extLst>
          </p:cNvPr>
          <p:cNvSpPr>
            <a:spLocks noGrp="1"/>
          </p:cNvSpPr>
          <p:nvPr>
            <p:ph type="title"/>
          </p:nvPr>
        </p:nvSpPr>
        <p:spPr>
          <a:xfrm>
            <a:off x="2152650" y="379194"/>
            <a:ext cx="7886700" cy="4657041"/>
          </a:xfrm>
        </p:spPr>
        <p:txBody>
          <a:bodyPr/>
          <a:lstStyle/>
          <a:p>
            <a:pPr algn="ctr"/>
            <a:r>
              <a:rPr lang="en-US" dirty="0"/>
              <a:t>Psychological First Aid </a:t>
            </a:r>
          </a:p>
        </p:txBody>
      </p:sp>
      <p:sp>
        <p:nvSpPr>
          <p:cNvPr id="3" name="Footer Placeholder 2">
            <a:extLst>
              <a:ext uri="{FF2B5EF4-FFF2-40B4-BE49-F238E27FC236}">
                <a16:creationId xmlns:a16="http://schemas.microsoft.com/office/drawing/2014/main" id="{4A20F2AC-54C5-A24A-A44D-CA17B4BAD936}"/>
              </a:ext>
            </a:extLst>
          </p:cNvPr>
          <p:cNvSpPr>
            <a:spLocks noGrp="1"/>
          </p:cNvSpPr>
          <p:nvPr>
            <p:ph type="ftr" sz="quarter" idx="11"/>
          </p:nvPr>
        </p:nvSpPr>
        <p:spPr/>
        <p:txBody>
          <a:bodyPr/>
          <a:lstStyle/>
          <a:p>
            <a:pPr fontAlgn="base">
              <a:spcBef>
                <a:spcPct val="0"/>
              </a:spcBef>
              <a:spcAft>
                <a:spcPct val="0"/>
              </a:spcAft>
            </a:pPr>
            <a:r>
              <a:rPr lang="en-US" dirty="0">
                <a:solidFill>
                  <a:prstClr val="black">
                    <a:tint val="75000"/>
                  </a:prstClr>
                </a:solidFill>
                <a:latin typeface="Calibri" pitchFamily="34" charset="0"/>
                <a:ea typeface="Geneva"/>
              </a:rPr>
              <a:t>Ghinassi / UBHC / RWJBH / 2020 / February</a:t>
            </a:r>
          </a:p>
        </p:txBody>
      </p:sp>
    </p:spTree>
    <p:extLst>
      <p:ext uri="{BB962C8B-B14F-4D97-AF65-F5344CB8AC3E}">
        <p14:creationId xmlns:p14="http://schemas.microsoft.com/office/powerpoint/2010/main" val="88208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ID-19 Social Media Resources | National Institutes of Health (NIH)">
            <a:extLst>
              <a:ext uri="{FF2B5EF4-FFF2-40B4-BE49-F238E27FC236}">
                <a16:creationId xmlns:a16="http://schemas.microsoft.com/office/drawing/2014/main" id="{24C8A21F-C109-45ED-8A32-042525412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551" y="0"/>
            <a:ext cx="6945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17678"/>
      </p:ext>
    </p:extLst>
  </p:cSld>
  <p:clrMapOvr>
    <a:masterClrMapping/>
  </p:clrMapOvr>
</p:sld>
</file>

<file path=ppt/theme/theme1.xml><?xml version="1.0" encoding="utf-8"?>
<a:theme xmlns:a="http://schemas.openxmlformats.org/drawingml/2006/main" name="Office Theme">
  <a:themeElements>
    <a:clrScheme name="Custom 3">
      <a:dk1>
        <a:srgbClr val="808285"/>
      </a:dk1>
      <a:lt1>
        <a:srgbClr val="FFFFFF"/>
      </a:lt1>
      <a:dk2>
        <a:srgbClr val="002C61"/>
      </a:dk2>
      <a:lt2>
        <a:srgbClr val="FFFFFF"/>
      </a:lt2>
      <a:accent1>
        <a:srgbClr val="002C61"/>
      </a:accent1>
      <a:accent2>
        <a:srgbClr val="00ADBB"/>
      </a:accent2>
      <a:accent3>
        <a:srgbClr val="EC5F51"/>
      </a:accent3>
      <a:accent4>
        <a:srgbClr val="808285"/>
      </a:accent4>
      <a:accent5>
        <a:srgbClr val="DDE2E9"/>
      </a:accent5>
      <a:accent6>
        <a:srgbClr val="FFFFFF"/>
      </a:accent6>
      <a:hlink>
        <a:srgbClr val="00ADBB"/>
      </a:hlink>
      <a:folHlink>
        <a:srgbClr val="00ADB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H_presentation (Read-Only)" id="{42FE0238-91AA-5E42-9A49-FBEC4CA679EE}" vid="{F2386FA2-21CF-034B-90FC-E54B36CE4EBD}"/>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EB5B075D48C041AC6474067AE4A712" ma:contentTypeVersion="10" ma:contentTypeDescription="Create a new document." ma:contentTypeScope="" ma:versionID="68d2cd78278cd6d4b417118dd41e95c8">
  <xsd:schema xmlns:xsd="http://www.w3.org/2001/XMLSchema" xmlns:xs="http://www.w3.org/2001/XMLSchema" xmlns:p="http://schemas.microsoft.com/office/2006/metadata/properties" xmlns:ns3="f197e6f1-be15-4435-830f-8e7bb5b358cc" targetNamespace="http://schemas.microsoft.com/office/2006/metadata/properties" ma:root="true" ma:fieldsID="0b985a0cfcf3079374005c8e3589c57f" ns3:_="">
    <xsd:import namespace="f197e6f1-be15-4435-830f-8e7bb5b358c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7e6f1-be15-4435-830f-8e7bb5b35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CE069B-BF05-4C57-B111-28C6CD618680}">
  <ds:schemaRefs>
    <ds:schemaRef ds:uri="http://schemas.microsoft.com/sharepoint/v3/contenttype/forms"/>
  </ds:schemaRefs>
</ds:datastoreItem>
</file>

<file path=customXml/itemProps2.xml><?xml version="1.0" encoding="utf-8"?>
<ds:datastoreItem xmlns:ds="http://schemas.openxmlformats.org/officeDocument/2006/customXml" ds:itemID="{95E4EBC4-0E54-48E7-807C-3E18A0619A3A}">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f197e6f1-be15-4435-830f-8e7bb5b358cc"/>
    <ds:schemaRef ds:uri="http://purl.org/dc/terms/"/>
  </ds:schemaRefs>
</ds:datastoreItem>
</file>

<file path=customXml/itemProps3.xml><?xml version="1.0" encoding="utf-8"?>
<ds:datastoreItem xmlns:ds="http://schemas.openxmlformats.org/officeDocument/2006/customXml" ds:itemID="{8035D1CC-2E8E-4A97-B13C-E519C8E30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97e6f1-be15-4435-830f-8e7bb5b35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NABH_presentation</Template>
  <TotalTime>4007</TotalTime>
  <Words>1805</Words>
  <Application>Microsoft Office PowerPoint</Application>
  <PresentationFormat>Widescreen</PresentationFormat>
  <Paragraphs>236</Paragraphs>
  <Slides>33</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1_Office Theme</vt:lpstr>
      <vt:lpstr>Behavioral Healthcare Access and Quality:  Lessons Learned During the Covid-19 Pandemic </vt:lpstr>
      <vt:lpstr>Introductions</vt:lpstr>
      <vt:lpstr>  Overview – Kirsten Beronio  </vt:lpstr>
      <vt:lpstr>Increased Need for Mental Healthcare and Addiction Treatment – Kirsten Beronio</vt:lpstr>
      <vt:lpstr>Rapid Response by Behavioral Healthcare Providers: Addressing Behavioral Health Needs of Communities</vt:lpstr>
      <vt:lpstr>Community Phases of Recovery</vt:lpstr>
      <vt:lpstr>PowerPoint Presentation</vt:lpstr>
      <vt:lpstr>Psychological First Aid </vt:lpstr>
      <vt:lpstr>PowerPoint Presentation</vt:lpstr>
      <vt:lpstr>The Five Major Principles</vt:lpstr>
      <vt:lpstr>Addressing the Health Needs of the Community</vt:lpstr>
      <vt:lpstr>Mental Health Consequences</vt:lpstr>
      <vt:lpstr>Mental Health Solutions</vt:lpstr>
      <vt:lpstr>Quarantine Stressors</vt:lpstr>
      <vt:lpstr>Quarantine Solutions</vt:lpstr>
      <vt:lpstr>Health Care Professionals</vt:lpstr>
      <vt:lpstr>UBHC</vt:lpstr>
      <vt:lpstr>NJ DOC &amp; UCHC</vt:lpstr>
      <vt:lpstr>School Based Programming</vt:lpstr>
      <vt:lpstr>Workforce Resiliency</vt:lpstr>
      <vt:lpstr>PowerPoint Presentation</vt:lpstr>
      <vt:lpstr>PowerPoint Presentation</vt:lpstr>
      <vt:lpstr>Rapid Response by Behavioral Healthcare Providers: Infection Prevention and Control </vt:lpstr>
      <vt:lpstr>Infection Prevention and Control </vt:lpstr>
      <vt:lpstr>The Importance of Screening and Testing  </vt:lpstr>
      <vt:lpstr>Finding and Maintaining PPE and Supplies</vt:lpstr>
      <vt:lpstr>Special Considerations</vt:lpstr>
      <vt:lpstr>Universal Precautions </vt:lpstr>
      <vt:lpstr>Rapid Response by Behavioral Healthcare Providers: Addiction Treatment Challenges </vt:lpstr>
      <vt:lpstr>Addiction Treatment Challenges – Joe Pritchard</vt:lpstr>
      <vt:lpstr>Building on Covid-19 Experience to Increase Access to Care – Kirsten Beronio </vt:lpstr>
      <vt:lpstr>Additional Changes to Improve Access to Care – Kirsten Beronio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Shawn Coughlin</dc:creator>
  <cp:lastModifiedBy>Emily Wilkins</cp:lastModifiedBy>
  <cp:revision>115</cp:revision>
  <cp:lastPrinted>2020-11-16T15:21:23Z</cp:lastPrinted>
  <dcterms:created xsi:type="dcterms:W3CDTF">2018-01-08T22:21:15Z</dcterms:created>
  <dcterms:modified xsi:type="dcterms:W3CDTF">2020-11-20T18:01:02Z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0x010100DFEB5B075D48C041AC6474067AE4A712</vt:lpwstr>
  </property>
</Properties>
</file>